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4"/>
  </p:notesMasterIdLst>
  <p:handoutMasterIdLst>
    <p:handoutMasterId r:id="rId65"/>
  </p:handoutMasterIdLst>
  <p:sldIdLst>
    <p:sldId id="256" r:id="rId2"/>
    <p:sldId id="287" r:id="rId3"/>
    <p:sldId id="257" r:id="rId4"/>
    <p:sldId id="267" r:id="rId5"/>
    <p:sldId id="378" r:id="rId6"/>
    <p:sldId id="289" r:id="rId7"/>
    <p:sldId id="291" r:id="rId8"/>
    <p:sldId id="292" r:id="rId9"/>
    <p:sldId id="329" r:id="rId10"/>
    <p:sldId id="346" r:id="rId11"/>
    <p:sldId id="347" r:id="rId12"/>
    <p:sldId id="348" r:id="rId13"/>
    <p:sldId id="293" r:id="rId14"/>
    <p:sldId id="276" r:id="rId15"/>
    <p:sldId id="278" r:id="rId16"/>
    <p:sldId id="290" r:id="rId17"/>
    <p:sldId id="357" r:id="rId18"/>
    <p:sldId id="260" r:id="rId19"/>
    <p:sldId id="265" r:id="rId20"/>
    <p:sldId id="288" r:id="rId21"/>
    <p:sldId id="261" r:id="rId22"/>
    <p:sldId id="266" r:id="rId23"/>
    <p:sldId id="262" r:id="rId24"/>
    <p:sldId id="376" r:id="rId25"/>
    <p:sldId id="377" r:id="rId26"/>
    <p:sldId id="379" r:id="rId27"/>
    <p:sldId id="380" r:id="rId28"/>
    <p:sldId id="332" r:id="rId29"/>
    <p:sldId id="333" r:id="rId30"/>
    <p:sldId id="381" r:id="rId31"/>
    <p:sldId id="382" r:id="rId32"/>
    <p:sldId id="383" r:id="rId33"/>
    <p:sldId id="384" r:id="rId34"/>
    <p:sldId id="385" r:id="rId35"/>
    <p:sldId id="350" r:id="rId36"/>
    <p:sldId id="337" r:id="rId37"/>
    <p:sldId id="312" r:id="rId38"/>
    <p:sldId id="318" r:id="rId39"/>
    <p:sldId id="328" r:id="rId40"/>
    <p:sldId id="314" r:id="rId41"/>
    <p:sldId id="315" r:id="rId42"/>
    <p:sldId id="369" r:id="rId43"/>
    <p:sldId id="364" r:id="rId44"/>
    <p:sldId id="365" r:id="rId45"/>
    <p:sldId id="370" r:id="rId46"/>
    <p:sldId id="371" r:id="rId47"/>
    <p:sldId id="372" r:id="rId48"/>
    <p:sldId id="366" r:id="rId49"/>
    <p:sldId id="367" r:id="rId50"/>
    <p:sldId id="368" r:id="rId51"/>
    <p:sldId id="375" r:id="rId52"/>
    <p:sldId id="373" r:id="rId53"/>
    <p:sldId id="374" r:id="rId54"/>
    <p:sldId id="361" r:id="rId55"/>
    <p:sldId id="286" r:id="rId56"/>
    <p:sldId id="295" r:id="rId57"/>
    <p:sldId id="296" r:id="rId58"/>
    <p:sldId id="297" r:id="rId59"/>
    <p:sldId id="359" r:id="rId60"/>
    <p:sldId id="327" r:id="rId61"/>
    <p:sldId id="325" r:id="rId62"/>
    <p:sldId id="360" r:id="rId63"/>
  </p:sldIdLst>
  <p:sldSz cx="9144000" cy="6858000" type="screen4x3"/>
  <p:notesSz cx="6985000" cy="92837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1EF9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4724" autoAdjust="0"/>
  </p:normalViewPr>
  <p:slideViewPr>
    <p:cSldViewPr>
      <p:cViewPr>
        <p:scale>
          <a:sx n="90" d="100"/>
          <a:sy n="90" d="100"/>
        </p:scale>
        <p:origin x="-876" y="13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878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8.wmf"/><Relationship Id="rId1" Type="http://schemas.openxmlformats.org/officeDocument/2006/relationships/image" Target="../media/image17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23.wmf"/><Relationship Id="rId1" Type="http://schemas.openxmlformats.org/officeDocument/2006/relationships/image" Target="../media/image22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26833" cy="464185"/>
          </a:xfrm>
          <a:prstGeom prst="rect">
            <a:avLst/>
          </a:prstGeom>
        </p:spPr>
        <p:txBody>
          <a:bodyPr vert="horz" lIns="92958" tIns="46479" rIns="92958" bIns="4647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56550" y="0"/>
            <a:ext cx="3026833" cy="464185"/>
          </a:xfrm>
          <a:prstGeom prst="rect">
            <a:avLst/>
          </a:prstGeom>
        </p:spPr>
        <p:txBody>
          <a:bodyPr vert="horz" lIns="92958" tIns="46479" rIns="92958" bIns="46479" rtlCol="0"/>
          <a:lstStyle>
            <a:lvl1pPr algn="r">
              <a:defRPr sz="1200"/>
            </a:lvl1pPr>
          </a:lstStyle>
          <a:p>
            <a:fld id="{E938C8EB-6410-41CF-9DFC-212CFB19B9B4}" type="datetimeFigureOut">
              <a:rPr lang="en-US" smtClean="0"/>
              <a:t>2/3/2015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17904"/>
            <a:ext cx="3026833" cy="464185"/>
          </a:xfrm>
          <a:prstGeom prst="rect">
            <a:avLst/>
          </a:prstGeom>
        </p:spPr>
        <p:txBody>
          <a:bodyPr vert="horz" lIns="92958" tIns="46479" rIns="92958" bIns="4647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56550" y="8817904"/>
            <a:ext cx="3026833" cy="464185"/>
          </a:xfrm>
          <a:prstGeom prst="rect">
            <a:avLst/>
          </a:prstGeom>
        </p:spPr>
        <p:txBody>
          <a:bodyPr vert="horz" lIns="92958" tIns="46479" rIns="92958" bIns="46479" rtlCol="0" anchor="b"/>
          <a:lstStyle>
            <a:lvl1pPr algn="r">
              <a:defRPr sz="1200"/>
            </a:lvl1pPr>
          </a:lstStyle>
          <a:p>
            <a:fld id="{14B236FE-83A7-4E4B-ABF3-D50CB00D87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09964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26833" cy="464185"/>
          </a:xfrm>
          <a:prstGeom prst="rect">
            <a:avLst/>
          </a:prstGeom>
        </p:spPr>
        <p:txBody>
          <a:bodyPr vert="horz" lIns="92958" tIns="46479" rIns="92958" bIns="4647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56550" y="0"/>
            <a:ext cx="3026833" cy="464185"/>
          </a:xfrm>
          <a:prstGeom prst="rect">
            <a:avLst/>
          </a:prstGeom>
        </p:spPr>
        <p:txBody>
          <a:bodyPr vert="horz" lIns="92958" tIns="46479" rIns="92958" bIns="46479" rtlCol="0"/>
          <a:lstStyle>
            <a:lvl1pPr algn="r">
              <a:defRPr sz="1200"/>
            </a:lvl1pPr>
          </a:lstStyle>
          <a:p>
            <a:fld id="{F183044C-39F3-498D-8B5F-E959FA42F024}" type="datetimeFigureOut">
              <a:rPr lang="en-US" smtClean="0"/>
              <a:t>2/3/2015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71575" y="696913"/>
            <a:ext cx="4641850" cy="34813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958" tIns="46479" rIns="92958" bIns="4647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98500" y="4409758"/>
            <a:ext cx="5588000" cy="4177665"/>
          </a:xfrm>
          <a:prstGeom prst="rect">
            <a:avLst/>
          </a:prstGeom>
        </p:spPr>
        <p:txBody>
          <a:bodyPr vert="horz" lIns="92958" tIns="46479" rIns="92958" bIns="46479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17904"/>
            <a:ext cx="3026833" cy="464185"/>
          </a:xfrm>
          <a:prstGeom prst="rect">
            <a:avLst/>
          </a:prstGeom>
        </p:spPr>
        <p:txBody>
          <a:bodyPr vert="horz" lIns="92958" tIns="46479" rIns="92958" bIns="4647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56550" y="8817904"/>
            <a:ext cx="3026833" cy="464185"/>
          </a:xfrm>
          <a:prstGeom prst="rect">
            <a:avLst/>
          </a:prstGeom>
        </p:spPr>
        <p:txBody>
          <a:bodyPr vert="horz" lIns="92958" tIns="46479" rIns="92958" bIns="46479" rtlCol="0" anchor="b"/>
          <a:lstStyle>
            <a:lvl1pPr algn="r">
              <a:defRPr sz="1200"/>
            </a:lvl1pPr>
          </a:lstStyle>
          <a:p>
            <a:fld id="{08061248-A2D6-4B85-8AD2-16DAC1F27F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1509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782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77828" name="Slide Number Placeholder 3"/>
          <p:cNvSpPr txBox="1">
            <a:spLocks noGrp="1"/>
          </p:cNvSpPr>
          <p:nvPr/>
        </p:nvSpPr>
        <p:spPr bwMode="auto">
          <a:xfrm>
            <a:off x="3956550" y="8817904"/>
            <a:ext cx="3026833" cy="464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958" tIns="46479" rIns="92958" bIns="46479" anchor="b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fontAlgn="base" hangingPunct="1">
              <a:spcBef>
                <a:spcPct val="0"/>
              </a:spcBef>
              <a:spcAft>
                <a:spcPct val="0"/>
              </a:spcAft>
            </a:pPr>
            <a:fld id="{E31163F4-439C-4CDD-8ABC-C1E96D43BE2A}" type="slidenum">
              <a:rPr lang="en-US" sz="1200">
                <a:solidFill>
                  <a:prstClr val="black"/>
                </a:solidFill>
              </a:rPr>
              <a:pPr algn="r" eaLnBrk="1" fontAlgn="base" hangingPunct="1">
                <a:spcBef>
                  <a:spcPct val="0"/>
                </a:spcBef>
                <a:spcAft>
                  <a:spcPct val="0"/>
                </a:spcAft>
              </a:pPr>
              <a:t>2</a:t>
            </a:fld>
            <a:endParaRPr lang="en-US" sz="120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Text Box 1"/>
          <p:cNvSpPr txBox="1">
            <a:spLocks noChangeArrowheads="1"/>
          </p:cNvSpPr>
          <p:nvPr/>
        </p:nvSpPr>
        <p:spPr bwMode="auto">
          <a:xfrm>
            <a:off x="1426676" y="928956"/>
            <a:ext cx="4130224" cy="3182481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3420" tIns="41710" rIns="83420" bIns="41710" anchor="ctr"/>
          <a:lstStyle/>
          <a:p>
            <a:endParaRPr lang="en-US"/>
          </a:p>
        </p:txBody>
      </p:sp>
      <p:sp>
        <p:nvSpPr>
          <p:cNvPr id="4098" name="Text Box 2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1065727" y="4419136"/>
            <a:ext cx="4859254" cy="353120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85725" indent="-85725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9pPr>
          </a:lstStyle>
          <a:p>
            <a:pPr eaLnBrk="1">
              <a:lnSpc>
                <a:spcPct val="93000"/>
              </a:lnSpc>
              <a:spcBef>
                <a:spcPct val="0"/>
              </a:spcBef>
              <a:buSzPct val="45000"/>
              <a:buFont typeface="Wingdings" pitchFamily="2" charset="2"/>
              <a:buNone/>
            </a:pPr>
            <a:r>
              <a:rPr lang="en-GB" dirty="0">
                <a:latin typeface="Arial" charset="0"/>
                <a:ea typeface="msgothic" charset="0"/>
                <a:cs typeface="msgothic" charset="0"/>
              </a:rPr>
              <a:t>The </a:t>
            </a:r>
            <a:r>
              <a:rPr lang="en-GB" dirty="0" err="1">
                <a:latin typeface="Arial" charset="0"/>
                <a:ea typeface="msgothic" charset="0"/>
                <a:cs typeface="msgothic" charset="0"/>
              </a:rPr>
              <a:t>subgraph</a:t>
            </a:r>
            <a:r>
              <a:rPr lang="en-GB" dirty="0">
                <a:latin typeface="Arial" charset="0"/>
                <a:ea typeface="msgothic" charset="0"/>
                <a:cs typeface="msgothic" charset="0"/>
              </a:rPr>
              <a:t> induced by the 10 most significant GO terms identified by a current state-of-the-art method for scoring GO terms for enrichment. Boxes indicate the 10 most significant terms. Box </a:t>
            </a:r>
            <a:r>
              <a:rPr lang="en-GB" dirty="0" err="1">
                <a:latin typeface="Arial" charset="0"/>
                <a:ea typeface="msgothic" charset="0"/>
                <a:cs typeface="msgothic" charset="0"/>
              </a:rPr>
              <a:t>color</a:t>
            </a:r>
            <a:r>
              <a:rPr lang="en-GB" dirty="0">
                <a:latin typeface="Arial" charset="0"/>
                <a:ea typeface="msgothic" charset="0"/>
                <a:cs typeface="msgothic" charset="0"/>
              </a:rPr>
              <a:t> represents significance, ranging from dark red (most significant) to light yellow (least significant). The numbers in the legend represent the magnitude of the raw p-values associated with the respective </a:t>
            </a:r>
            <a:r>
              <a:rPr lang="en-GB" dirty="0" err="1" smtClean="0">
                <a:latin typeface="Arial" charset="0"/>
                <a:ea typeface="msgothic" charset="0"/>
                <a:cs typeface="msgothic" charset="0"/>
              </a:rPr>
              <a:t>color</a:t>
            </a:r>
            <a:r>
              <a:rPr lang="en-GB" dirty="0">
                <a:latin typeface="Arial" charset="0"/>
                <a:ea typeface="msgothic" charset="0"/>
                <a:cs typeface="msgothic" charset="0"/>
              </a:rPr>
              <a:t>. Black arrows indicate is–a relationships and red arrows part–of relationships.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571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15716" name="Slide Number Placeholder 3"/>
          <p:cNvSpPr txBox="1">
            <a:spLocks noGrp="1"/>
          </p:cNvSpPr>
          <p:nvPr/>
        </p:nvSpPr>
        <p:spPr bwMode="auto">
          <a:xfrm>
            <a:off x="3956550" y="8817904"/>
            <a:ext cx="3026833" cy="464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958" tIns="46479" rIns="92958" bIns="46479" anchor="b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fontAlgn="base" hangingPunct="1">
              <a:spcBef>
                <a:spcPct val="0"/>
              </a:spcBef>
              <a:spcAft>
                <a:spcPct val="0"/>
              </a:spcAft>
            </a:pPr>
            <a:fld id="{E92B5214-7766-4AE2-95A1-01D189D77487}" type="slidenum">
              <a:rPr lang="en-US" sz="1200">
                <a:solidFill>
                  <a:prstClr val="black"/>
                </a:solidFill>
              </a:rPr>
              <a:pPr algn="r" eaLnBrk="1" fontAlgn="base" hangingPunct="1">
                <a:spcBef>
                  <a:spcPct val="0"/>
                </a:spcBef>
                <a:spcAft>
                  <a:spcPct val="0"/>
                </a:spcAft>
              </a:pPr>
              <a:t>58</a:t>
            </a:fld>
            <a:endParaRPr lang="en-US" sz="120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Text Box 1"/>
          <p:cNvSpPr txBox="1">
            <a:spLocks noChangeArrowheads="1"/>
          </p:cNvSpPr>
          <p:nvPr/>
        </p:nvSpPr>
        <p:spPr bwMode="auto">
          <a:xfrm>
            <a:off x="1426675" y="928956"/>
            <a:ext cx="4130224" cy="318248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3421" tIns="41710" rIns="83421" bIns="41710" anchor="ctr"/>
          <a:lstStyle/>
          <a:p>
            <a:endParaRPr lang="en-US"/>
          </a:p>
        </p:txBody>
      </p:sp>
      <p:sp>
        <p:nvSpPr>
          <p:cNvPr id="4098" name="Text Box 2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1065727" y="4419136"/>
            <a:ext cx="4859254" cy="353120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85725" indent="-85725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>
              <a:lnSpc>
                <a:spcPct val="93000"/>
              </a:lnSpc>
              <a:spcBef>
                <a:spcPct val="0"/>
              </a:spcBef>
              <a:buSzPct val="45000"/>
              <a:buFont typeface="Wingdings" charset="2"/>
              <a:buNone/>
            </a:pPr>
            <a:r>
              <a:rPr lang="en-GB">
                <a:latin typeface="Arial" charset="0"/>
                <a:ea typeface="msgothic" charset="0"/>
                <a:cs typeface="msgothic" charset="0"/>
              </a:rPr>
              <a:t>Comparison of performances of RSF, random-set, Fisher’s exact test, GSEA, GSA and Pwayrfsurvival using simulated expression data. This figure shows the ROC curves for simulation scenario 2 of Table 1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397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8397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55283" indent="-290493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61974" indent="-232395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26763" indent="-232395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91553" indent="-232395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56342" indent="-2323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021132" indent="-2323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85921" indent="-2323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950711" indent="-2323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DB8D30BA-4F4F-4D0A-8A33-F5DD7E2D8F5E}" type="slidenum">
              <a:rPr lang="en-US">
                <a:solidFill>
                  <a:prstClr val="black"/>
                </a:solidFill>
              </a:rPr>
              <a:pPr eaLnBrk="1" hangingPunct="1"/>
              <a:t>9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909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8909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55283" indent="-290493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61974" indent="-232395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26763" indent="-232395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91553" indent="-232395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56342" indent="-2323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021132" indent="-2323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85921" indent="-2323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950711" indent="-2323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7975D154-F2AF-405A-BC6D-66CE175B481F}" type="slidenum">
              <a:rPr lang="en-US" smtClean="0"/>
              <a:pPr eaLnBrk="1" hangingPunct="1"/>
              <a:t>14</a:t>
            </a:fld>
            <a:endParaRPr lang="en-US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113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9114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55283" indent="-290493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61974" indent="-232395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26763" indent="-232395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91553" indent="-232395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56342" indent="-2323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021132" indent="-2323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85921" indent="-2323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950711" indent="-2323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B9EEAD76-20B4-4D1F-8CA7-659065BEAD5D}" type="slidenum">
              <a:rPr lang="en-US" smtClean="0"/>
              <a:pPr eaLnBrk="1" hangingPunct="1"/>
              <a:t>18</a:t>
            </a:fld>
            <a:endParaRPr lang="en-US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9216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55283" indent="-290493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61974" indent="-232395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26763" indent="-232395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91553" indent="-232395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56342" indent="-2323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021132" indent="-2323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85921" indent="-2323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950711" indent="-2323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73832C70-EA7A-44E7-A374-53AA7086A020}" type="slidenum">
              <a:rPr lang="en-US" smtClean="0"/>
              <a:pPr eaLnBrk="1" hangingPunct="1"/>
              <a:t>21</a:t>
            </a:fld>
            <a:endParaRPr lang="en-US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318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9318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55283" indent="-290493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61974" indent="-232395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26763" indent="-232395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91553" indent="-232395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56342" indent="-2323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021132" indent="-2323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85921" indent="-2323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950711" indent="-2323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D80E2FD1-E55B-42A1-8F79-9956D41CF237}" type="slidenum">
              <a:rPr lang="en-US" smtClean="0"/>
              <a:pPr eaLnBrk="1" hangingPunct="1"/>
              <a:t>23</a:t>
            </a:fld>
            <a:endParaRPr lang="en-US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523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9523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55283" indent="-290493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61974" indent="-232395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26763" indent="-232395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91553" indent="-232395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56342" indent="-2323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021132" indent="-2323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85921" indent="-2323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950711" indent="-2323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542F7A03-1608-410B-85F3-6141A265C559}" type="slidenum">
              <a:rPr lang="en-US">
                <a:solidFill>
                  <a:prstClr val="black"/>
                </a:solidFill>
              </a:rPr>
              <a:pPr eaLnBrk="1" hangingPunct="1"/>
              <a:t>28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64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0650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55283" indent="-290493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61974" indent="-232395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26763" indent="-232395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91553" indent="-232395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56342" indent="-2323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021132" indent="-2323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85921" indent="-2323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950711" indent="-2323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88BE5AD4-4296-43E0-8B5E-80BCBCDDC280}" type="slidenum">
              <a:rPr lang="en-US" smtClean="0">
                <a:solidFill>
                  <a:prstClr val="black"/>
                </a:solidFill>
              </a:rPr>
              <a:pPr eaLnBrk="1" hangingPunct="1"/>
              <a:t>38</a:t>
            </a:fld>
            <a:endParaRPr lang="en-US" smtClean="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Text Box 1"/>
          <p:cNvSpPr txBox="1">
            <a:spLocks noChangeArrowheads="1"/>
          </p:cNvSpPr>
          <p:nvPr/>
        </p:nvSpPr>
        <p:spPr bwMode="auto">
          <a:xfrm>
            <a:off x="1426676" y="928956"/>
            <a:ext cx="4130224" cy="3182481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3420" tIns="41710" rIns="83420" bIns="41710" anchor="ctr"/>
          <a:lstStyle/>
          <a:p>
            <a:endParaRPr lang="en-US"/>
          </a:p>
        </p:txBody>
      </p:sp>
      <p:sp>
        <p:nvSpPr>
          <p:cNvPr id="4098" name="Text Box 2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1065727" y="4419136"/>
            <a:ext cx="4859254" cy="353120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85725" indent="-85725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>
              <a:lnSpc>
                <a:spcPct val="93000"/>
              </a:lnSpc>
              <a:spcBef>
                <a:spcPct val="0"/>
              </a:spcBef>
              <a:buSzPct val="45000"/>
              <a:buFont typeface="Wingdings" charset="2"/>
              <a:buNone/>
            </a:pPr>
            <a:r>
              <a:rPr lang="en-GB" dirty="0">
                <a:latin typeface="Arial" charset="0"/>
                <a:ea typeface="msgothic" charset="0"/>
                <a:cs typeface="msgothic" charset="0"/>
              </a:rPr>
              <a:t>A GSEA overview illustrating the method. (A) An expression data set sorted by correlation with phenotype, the corresponding heat map, and the “gene tags,” i.e., location of genes from a set S within the sorted list. (B) Plot of the running sum for S in the data set, including the location of the maximum enrichment score (ES) and the leading-edge subset.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F43DA-4661-4463-9FB5-6B6E40E49E0F}" type="datetimeFigureOut">
              <a:rPr lang="en-US" smtClean="0"/>
              <a:t>2/3/2015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AE47-FE1A-4BED-8E42-9302A7673B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6162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F43DA-4661-4463-9FB5-6B6E40E49E0F}" type="datetimeFigureOut">
              <a:rPr lang="en-US" smtClean="0"/>
              <a:t>2/3/2015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AE47-FE1A-4BED-8E42-9302A7673B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1716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F43DA-4661-4463-9FB5-6B6E40E49E0F}" type="datetimeFigureOut">
              <a:rPr lang="en-US" smtClean="0"/>
              <a:t>2/3/2015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AE47-FE1A-4BED-8E42-9302A7673B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3783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12FF0BE-0A43-4A86-B24D-8CF4AE0D94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9813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F43DA-4661-4463-9FB5-6B6E40E49E0F}" type="datetimeFigureOut">
              <a:rPr lang="en-US" smtClean="0"/>
              <a:t>2/3/2015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AE47-FE1A-4BED-8E42-9302A7673B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8368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F43DA-4661-4463-9FB5-6B6E40E49E0F}" type="datetimeFigureOut">
              <a:rPr lang="en-US" smtClean="0"/>
              <a:t>2/3/2015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AE47-FE1A-4BED-8E42-9302A7673B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8651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F43DA-4661-4463-9FB5-6B6E40E49E0F}" type="datetimeFigureOut">
              <a:rPr lang="en-US" smtClean="0"/>
              <a:t>2/3/2015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AE47-FE1A-4BED-8E42-9302A7673B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3082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F43DA-4661-4463-9FB5-6B6E40E49E0F}" type="datetimeFigureOut">
              <a:rPr lang="en-US" smtClean="0"/>
              <a:t>2/3/2015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AE47-FE1A-4BED-8E42-9302A7673B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6048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F43DA-4661-4463-9FB5-6B6E40E49E0F}" type="datetimeFigureOut">
              <a:rPr lang="en-US" smtClean="0"/>
              <a:t>2/3/2015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AE47-FE1A-4BED-8E42-9302A7673B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6246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F43DA-4661-4463-9FB5-6B6E40E49E0F}" type="datetimeFigureOut">
              <a:rPr lang="en-US" smtClean="0"/>
              <a:t>2/3/2015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AE47-FE1A-4BED-8E42-9302A7673B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3545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F43DA-4661-4463-9FB5-6B6E40E49E0F}" type="datetimeFigureOut">
              <a:rPr lang="en-US" smtClean="0"/>
              <a:t>2/3/2015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AE47-FE1A-4BED-8E42-9302A7673B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3673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F43DA-4661-4463-9FB5-6B6E40E49E0F}" type="datetimeFigureOut">
              <a:rPr lang="en-US" smtClean="0"/>
              <a:t>2/3/2015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AE47-FE1A-4BED-8E42-9302A7673B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5432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FF43DA-4661-4463-9FB5-6B6E40E49E0F}" type="datetimeFigureOut">
              <a:rPr lang="en-US" smtClean="0"/>
              <a:t>2/3/2015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EDAE47-FE1A-4BED-8E42-9302A7673B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7598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wmf"/><Relationship Id="rId3" Type="http://schemas.openxmlformats.org/officeDocument/2006/relationships/notesSlide" Target="../notesSlides/notesSlide5.xml"/><Relationship Id="rId7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9.jpeg"/><Relationship Id="rId5" Type="http://schemas.openxmlformats.org/officeDocument/2006/relationships/image" Target="../media/image17.wmf"/><Relationship Id="rId4" Type="http://schemas.openxmlformats.org/officeDocument/2006/relationships/oleObject" Target="../embeddings/oleObject1.bin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20.w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21.w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23.w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22.w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w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itl.nist.gov/div898/handbook/eda/section3/eda35g.htm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7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4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jpe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67.png"/><Relationship Id="rId3" Type="http://schemas.openxmlformats.org/officeDocument/2006/relationships/image" Target="../media/image58.png"/><Relationship Id="rId7" Type="http://schemas.openxmlformats.org/officeDocument/2006/relationships/image" Target="../media/image61.png"/><Relationship Id="rId12" Type="http://schemas.openxmlformats.org/officeDocument/2006/relationships/image" Target="../media/image66.png"/><Relationship Id="rId2" Type="http://schemas.openxmlformats.org/officeDocument/2006/relationships/image" Target="../media/image57.png"/><Relationship Id="rId16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11" Type="http://schemas.openxmlformats.org/officeDocument/2006/relationships/image" Target="../media/image65.png"/><Relationship Id="rId5" Type="http://schemas.openxmlformats.org/officeDocument/2006/relationships/image" Target="../media/image60.png"/><Relationship Id="rId15" Type="http://schemas.openxmlformats.org/officeDocument/2006/relationships/image" Target="../media/image69.png"/><Relationship Id="rId10" Type="http://schemas.openxmlformats.org/officeDocument/2006/relationships/image" Target="../media/image64.png"/><Relationship Id="rId4" Type="http://schemas.openxmlformats.org/officeDocument/2006/relationships/image" Target="../media/image59.png"/><Relationship Id="rId9" Type="http://schemas.openxmlformats.org/officeDocument/2006/relationships/image" Target="../media/image63.png"/><Relationship Id="rId14" Type="http://schemas.openxmlformats.org/officeDocument/2006/relationships/image" Target="../media/image68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hyperlink" Target="http://www.genmapp.org/" TargetMode="External"/><Relationship Id="rId13" Type="http://schemas.openxmlformats.org/officeDocument/2006/relationships/hyperlink" Target="http://omicslab.genetics.ac.cn/GOEAST/tutorial.php" TargetMode="External"/><Relationship Id="rId3" Type="http://schemas.openxmlformats.org/officeDocument/2006/relationships/hyperlink" Target="http://www.netsci.org/Resources/Software/Bioinform/pathwayanalysis.html" TargetMode="External"/><Relationship Id="rId7" Type="http://schemas.openxmlformats.org/officeDocument/2006/relationships/hyperlink" Target="http://web.expasy.org/pathways/" TargetMode="External"/><Relationship Id="rId12" Type="http://schemas.openxmlformats.org/officeDocument/2006/relationships/hyperlink" Target="http://www.geneontology.org/" TargetMode="External"/><Relationship Id="rId2" Type="http://schemas.openxmlformats.org/officeDocument/2006/relationships/hyperlink" Target="http://www-stat.stanford.edu/~tibs/GSA/" TargetMode="External"/><Relationship Id="rId16" Type="http://schemas.openxmlformats.org/officeDocument/2006/relationships/hyperlink" Target="http://jaspar.genereg.net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biocarta.com/" TargetMode="External"/><Relationship Id="rId11" Type="http://schemas.openxmlformats.org/officeDocument/2006/relationships/hyperlink" Target="http://www.genego.com/metacore.php" TargetMode="External"/><Relationship Id="rId5" Type="http://schemas.openxmlformats.org/officeDocument/2006/relationships/hyperlink" Target="http://david.abcc.ncifcrf.gov/" TargetMode="External"/><Relationship Id="rId15" Type="http://schemas.openxmlformats.org/officeDocument/2006/relationships/hyperlink" Target="http://www.biobase-international.com/products" TargetMode="External"/><Relationship Id="rId10" Type="http://schemas.openxmlformats.org/officeDocument/2006/relationships/hyperlink" Target="http://www.ingenuity.com/" TargetMode="External"/><Relationship Id="rId4" Type="http://schemas.openxmlformats.org/officeDocument/2006/relationships/hyperlink" Target="http://www.broadinstitute.org/gsea/index.jsp" TargetMode="External"/><Relationship Id="rId9" Type="http://schemas.openxmlformats.org/officeDocument/2006/relationships/hyperlink" Target="http://www.genome.jp/kegg/" TargetMode="External"/><Relationship Id="rId14" Type="http://schemas.openxmlformats.org/officeDocument/2006/relationships/hyperlink" Target="http://expressome.kobic.re.kr/GAzer/document.jsp" TargetMode="Externa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w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Pathway analysis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Biostat</a:t>
            </a:r>
            <a:r>
              <a:rPr lang="en-US" dirty="0" smtClean="0"/>
              <a:t> &amp; </a:t>
            </a:r>
            <a:r>
              <a:rPr lang="en-US" dirty="0" err="1" smtClean="0"/>
              <a:t>Bioinfo</a:t>
            </a:r>
            <a:r>
              <a:rPr lang="en-US" dirty="0" smtClean="0"/>
              <a:t> short course series</a:t>
            </a:r>
          </a:p>
          <a:p>
            <a:r>
              <a:rPr lang="en-US" dirty="0" smtClean="0"/>
              <a:t>Jianying Li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782" y="336699"/>
            <a:ext cx="7937500" cy="835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29065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91862"/>
            <a:ext cx="11229975" cy="5133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2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707" y="122270"/>
            <a:ext cx="7934325" cy="833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30085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33563"/>
            <a:ext cx="11925300" cy="319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2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229" y="129515"/>
            <a:ext cx="7934325" cy="833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82299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38400"/>
            <a:ext cx="11830050" cy="198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2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66571"/>
            <a:ext cx="7934325" cy="833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68798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KEGG: Kyoto Encyclopedia of Genes and Genomes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About KEGG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>
            <a:normAutofit fontScale="62500" lnSpcReduction="20000"/>
          </a:bodyPr>
          <a:lstStyle/>
          <a:p>
            <a:pPr marL="609600" indent="-609600">
              <a:spcAft>
                <a:spcPct val="50000"/>
              </a:spcAft>
            </a:pPr>
            <a:r>
              <a:rPr lang="en-US" b="1" dirty="0"/>
              <a:t>Kyoto Encyclopedia of Genes and Genomes (KEGG)</a:t>
            </a:r>
            <a:r>
              <a:rPr lang="en-US" dirty="0"/>
              <a:t> knowledgebase was developed in 1996 consisting of genetic building blocks of genes and proteins.</a:t>
            </a:r>
          </a:p>
          <a:p>
            <a:pPr marL="609600" indent="-609600">
              <a:spcAft>
                <a:spcPct val="50000"/>
              </a:spcAft>
            </a:pPr>
            <a:r>
              <a:rPr lang="en-US" dirty="0"/>
              <a:t>A collection of manually drawn pathway maps representing current knowledge on the </a:t>
            </a:r>
            <a:r>
              <a:rPr lang="en-US" dirty="0">
                <a:solidFill>
                  <a:srgbClr val="FF3300"/>
                </a:solidFill>
              </a:rPr>
              <a:t>molecular interaction</a:t>
            </a:r>
            <a:r>
              <a:rPr lang="en-US" dirty="0"/>
              <a:t> and </a:t>
            </a:r>
            <a:r>
              <a:rPr lang="en-US" dirty="0">
                <a:solidFill>
                  <a:srgbClr val="FF3300"/>
                </a:solidFill>
              </a:rPr>
              <a:t>reaction networks</a:t>
            </a:r>
          </a:p>
          <a:p>
            <a:pPr marL="609600" indent="-609600">
              <a:spcAft>
                <a:spcPct val="50000"/>
              </a:spcAft>
            </a:pPr>
            <a:r>
              <a:rPr lang="en-US" dirty="0"/>
              <a:t>Manually curated based on published literature</a:t>
            </a:r>
          </a:p>
          <a:p>
            <a:pPr marL="609600" indent="-609600">
              <a:spcAft>
                <a:spcPct val="50000"/>
              </a:spcAft>
            </a:pPr>
            <a:r>
              <a:rPr lang="en-US" dirty="0"/>
              <a:t>Constructed as wiring diagrams with enzymes and proteins, processes and reactions and substrates, co-factors, intermediates, metabolites and end products</a:t>
            </a:r>
          </a:p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Category in KEGG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>
            <a:normAutofit fontScale="77500" lnSpcReduction="20000"/>
          </a:bodyPr>
          <a:lstStyle/>
          <a:p>
            <a:pPr>
              <a:spcBef>
                <a:spcPct val="50000"/>
              </a:spcBef>
              <a:spcAft>
                <a:spcPct val="50000"/>
              </a:spcAft>
              <a:buFontTx/>
              <a:buChar char="•"/>
            </a:pPr>
            <a:r>
              <a:rPr lang="en-US" dirty="0"/>
              <a:t>Metabolism: carbohydrates, energy, lipid, nucleotides, amino acid,  </a:t>
            </a:r>
            <a:r>
              <a:rPr lang="en-US" dirty="0" err="1"/>
              <a:t>xenobiotics</a:t>
            </a:r>
            <a:endParaRPr lang="en-US" dirty="0"/>
          </a:p>
          <a:p>
            <a:pPr>
              <a:spcBef>
                <a:spcPct val="50000"/>
              </a:spcBef>
              <a:spcAft>
                <a:spcPct val="50000"/>
              </a:spcAft>
              <a:buFontTx/>
              <a:buChar char="•"/>
            </a:pPr>
            <a:r>
              <a:rPr lang="en-US" dirty="0"/>
              <a:t>Genetic information processing </a:t>
            </a:r>
          </a:p>
          <a:p>
            <a:pPr>
              <a:spcBef>
                <a:spcPct val="50000"/>
              </a:spcBef>
              <a:spcAft>
                <a:spcPct val="50000"/>
              </a:spcAft>
              <a:buFontTx/>
              <a:buChar char="•"/>
            </a:pPr>
            <a:r>
              <a:rPr lang="en-US" dirty="0"/>
              <a:t>Environmental information processing </a:t>
            </a:r>
          </a:p>
          <a:p>
            <a:pPr>
              <a:spcBef>
                <a:spcPct val="50000"/>
              </a:spcBef>
              <a:spcAft>
                <a:spcPct val="50000"/>
              </a:spcAft>
              <a:buFontTx/>
              <a:buChar char="•"/>
            </a:pPr>
            <a:r>
              <a:rPr lang="en-US" dirty="0"/>
              <a:t>Cellular processes </a:t>
            </a:r>
          </a:p>
          <a:p>
            <a:pPr>
              <a:spcBef>
                <a:spcPct val="50000"/>
              </a:spcBef>
              <a:spcAft>
                <a:spcPct val="50000"/>
              </a:spcAft>
              <a:buFontTx/>
              <a:buChar char="•"/>
            </a:pPr>
            <a:r>
              <a:rPr lang="en-US" dirty="0"/>
              <a:t>Human diseases  </a:t>
            </a:r>
          </a:p>
          <a:p>
            <a:pPr>
              <a:spcBef>
                <a:spcPct val="50000"/>
              </a:spcBef>
              <a:spcAft>
                <a:spcPct val="50000"/>
              </a:spcAft>
              <a:buFontTx/>
              <a:buChar char="•"/>
            </a:pPr>
            <a:r>
              <a:rPr lang="en-US" dirty="0"/>
              <a:t>Drug development: the structure </a:t>
            </a:r>
            <a:r>
              <a:rPr lang="en-US" dirty="0" smtClean="0"/>
              <a:t>relationships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6071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3" grpId="0" build="p"/>
      <p:bldP spid="5" grpId="0" build="p"/>
      <p:bldP spid="6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6" descr="Glycolysis_gluconeogenesis_KEGG_pathwa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1" t="3545" r="2957" b="2986"/>
          <a:stretch>
            <a:fillRect/>
          </a:stretch>
        </p:blipFill>
        <p:spPr bwMode="auto">
          <a:xfrm>
            <a:off x="2590800" y="381000"/>
            <a:ext cx="4219575" cy="6111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8564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51345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 err="1" smtClean="0"/>
              <a:t>Transfac</a:t>
            </a:r>
            <a:r>
              <a:rPr lang="en-US" sz="4000" dirty="0" smtClean="0"/>
              <a:t> and </a:t>
            </a:r>
            <a:r>
              <a:rPr lang="en-US" sz="4000" dirty="0" err="1" smtClean="0"/>
              <a:t>Transpath</a:t>
            </a:r>
            <a:r>
              <a:rPr lang="en-US" sz="4000" dirty="0" smtClean="0"/>
              <a:t> databases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700" dirty="0" smtClean="0"/>
              <a:t>--Signaling Pathways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191000" y="1676401"/>
            <a:ext cx="4724400" cy="4267200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en-US" sz="2000" b="1" dirty="0" err="1" smtClean="0"/>
              <a:t>Transfac</a:t>
            </a:r>
            <a:r>
              <a:rPr lang="en-US" sz="2000" dirty="0" smtClean="0"/>
              <a:t> - data on </a:t>
            </a:r>
            <a:r>
              <a:rPr lang="en-US" sz="2000" dirty="0" smtClean="0">
                <a:solidFill>
                  <a:srgbClr val="FF3300"/>
                </a:solidFill>
              </a:rPr>
              <a:t>transcription factors</a:t>
            </a:r>
            <a:r>
              <a:rPr lang="en-US" sz="2000" dirty="0" smtClean="0"/>
              <a:t>, their experimentally-proven </a:t>
            </a:r>
            <a:r>
              <a:rPr lang="en-US" sz="2000" dirty="0" smtClean="0">
                <a:solidFill>
                  <a:srgbClr val="FF3300"/>
                </a:solidFill>
              </a:rPr>
              <a:t>binding sites</a:t>
            </a:r>
            <a:r>
              <a:rPr lang="en-US" sz="2000" dirty="0" smtClean="0"/>
              <a:t>, and </a:t>
            </a:r>
            <a:r>
              <a:rPr lang="en-US" sz="2000" dirty="0" smtClean="0">
                <a:solidFill>
                  <a:srgbClr val="FF3300"/>
                </a:solidFill>
              </a:rPr>
              <a:t>regulated genes</a:t>
            </a:r>
            <a:r>
              <a:rPr lang="en-US" sz="2000" dirty="0" smtClean="0"/>
              <a:t>. 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2000" dirty="0" smtClean="0"/>
              <a:t>	The compilation of binding sites allows the derivation of positional weight matrices. 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sz="2000" dirty="0" smtClean="0"/>
          </a:p>
          <a:p>
            <a:pPr>
              <a:lnSpc>
                <a:spcPct val="80000"/>
              </a:lnSpc>
            </a:pPr>
            <a:r>
              <a:rPr lang="en-US" sz="2000" b="1" dirty="0" err="1" smtClean="0"/>
              <a:t>Transpath</a:t>
            </a:r>
            <a:r>
              <a:rPr lang="en-US" sz="2000" dirty="0" smtClean="0"/>
              <a:t> – data about </a:t>
            </a:r>
            <a:r>
              <a:rPr lang="en-US" sz="2000" dirty="0"/>
              <a:t>protein-protein interactions and directed modification of proteins involved in signal transduction pathways, </a:t>
            </a:r>
            <a:endParaRPr lang="en-US" sz="2000" dirty="0" smtClean="0"/>
          </a:p>
          <a:p>
            <a:pPr marL="0" indent="0">
              <a:lnSpc>
                <a:spcPct val="80000"/>
              </a:lnSpc>
              <a:buNone/>
            </a:pPr>
            <a:endParaRPr lang="en-US" sz="2000" dirty="0" smtClean="0"/>
          </a:p>
          <a:p>
            <a:pPr marL="0" indent="0">
              <a:lnSpc>
                <a:spcPct val="80000"/>
              </a:lnSpc>
              <a:buNone/>
            </a:pPr>
            <a:r>
              <a:rPr lang="en-US" sz="2000" dirty="0" smtClean="0"/>
              <a:t>      With </a:t>
            </a:r>
            <a:r>
              <a:rPr lang="en-US" sz="2000" dirty="0"/>
              <a:t>a particular focus on </a:t>
            </a:r>
            <a:r>
              <a:rPr lang="en-US" sz="2000" dirty="0">
                <a:solidFill>
                  <a:srgbClr val="FF0000"/>
                </a:solidFill>
              </a:rPr>
              <a:t>signaling </a:t>
            </a:r>
            <a:r>
              <a:rPr lang="en-US" sz="2000" dirty="0" smtClean="0">
                <a:solidFill>
                  <a:srgbClr val="FF0000"/>
                </a:solidFill>
              </a:rPr>
              <a:t>  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 smtClean="0">
                <a:solidFill>
                  <a:srgbClr val="FF0000"/>
                </a:solidFill>
              </a:rPr>
              <a:t>     cascades</a:t>
            </a:r>
            <a:r>
              <a:rPr lang="en-US" sz="2000" dirty="0" smtClean="0"/>
              <a:t> </a:t>
            </a:r>
            <a:r>
              <a:rPr lang="en-US" sz="2000" dirty="0"/>
              <a:t>that affect the activity of </a:t>
            </a:r>
            <a:endParaRPr lang="en-US" sz="2000" dirty="0" smtClean="0"/>
          </a:p>
          <a:p>
            <a:pPr marL="0" indent="0">
              <a:lnSpc>
                <a:spcPct val="80000"/>
              </a:lnSpc>
              <a:buNone/>
            </a:pPr>
            <a:r>
              <a:rPr lang="en-US" sz="2000" dirty="0"/>
              <a:t> </a:t>
            </a:r>
            <a:r>
              <a:rPr lang="en-US" sz="2000" dirty="0" smtClean="0"/>
              <a:t>     transcription </a:t>
            </a:r>
            <a:r>
              <a:rPr lang="en-US" sz="2000" dirty="0"/>
              <a:t>factors</a:t>
            </a:r>
            <a:r>
              <a:rPr lang="en-US" sz="2000" dirty="0" smtClean="0"/>
              <a:t>. </a:t>
            </a:r>
          </a:p>
        </p:txBody>
      </p:sp>
      <p:pic>
        <p:nvPicPr>
          <p:cNvPr id="1843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35" t="26131" r="44330" b="14331"/>
          <a:stretch>
            <a:fillRect/>
          </a:stretch>
        </p:blipFill>
        <p:spPr bwMode="auto">
          <a:xfrm>
            <a:off x="228600" y="1600200"/>
            <a:ext cx="3644900" cy="4225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437" name="Text Box 7"/>
          <p:cNvSpPr txBox="1">
            <a:spLocks noChangeArrowheads="1"/>
          </p:cNvSpPr>
          <p:nvPr/>
        </p:nvSpPr>
        <p:spPr bwMode="auto">
          <a:xfrm>
            <a:off x="2434814" y="6172200"/>
            <a:ext cx="49085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 err="1"/>
              <a:t>Breslin</a:t>
            </a:r>
            <a:r>
              <a:rPr lang="en-US" dirty="0"/>
              <a:t> et al., BMC Bioinformatics, 2005, 6:163</a:t>
            </a:r>
          </a:p>
        </p:txBody>
      </p:sp>
      <p:sp>
        <p:nvSpPr>
          <p:cNvPr id="6" name="Text Box 7"/>
          <p:cNvSpPr txBox="1">
            <a:spLocks noChangeArrowheads="1"/>
          </p:cNvSpPr>
          <p:nvPr/>
        </p:nvSpPr>
        <p:spPr bwMode="auto">
          <a:xfrm>
            <a:off x="3276600" y="1230868"/>
            <a:ext cx="289053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b="1" dirty="0" smtClean="0">
                <a:solidFill>
                  <a:srgbClr val="FF0000"/>
                </a:solidFill>
              </a:rPr>
              <a:t>Experimentally validated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1758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on gene set collections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Gene Ontology (GO)</a:t>
            </a:r>
          </a:p>
          <a:p>
            <a:pPr lvl="1"/>
            <a:r>
              <a:rPr lang="en-US" dirty="0" smtClean="0"/>
              <a:t>Cellular components (CC)</a:t>
            </a:r>
          </a:p>
          <a:p>
            <a:pPr lvl="1"/>
            <a:r>
              <a:rPr lang="en-US" dirty="0" smtClean="0"/>
              <a:t>Biological processes (BP)</a:t>
            </a:r>
          </a:p>
          <a:p>
            <a:pPr lvl="1"/>
            <a:r>
              <a:rPr lang="en-US" dirty="0" smtClean="0"/>
              <a:t>Molecular functions (MF)</a:t>
            </a:r>
          </a:p>
          <a:p>
            <a:r>
              <a:rPr lang="en-US" dirty="0" smtClean="0"/>
              <a:t>Well curated pathway databases</a:t>
            </a:r>
          </a:p>
          <a:p>
            <a:pPr lvl="1"/>
            <a:r>
              <a:rPr lang="en-US" dirty="0" smtClean="0"/>
              <a:t>KEGG pathway</a:t>
            </a:r>
          </a:p>
          <a:p>
            <a:pPr lvl="1"/>
            <a:r>
              <a:rPr lang="en-US" dirty="0" err="1" smtClean="0"/>
              <a:t>Biocarta</a:t>
            </a:r>
            <a:endParaRPr lang="en-US" dirty="0" smtClean="0"/>
          </a:p>
          <a:p>
            <a:pPr lvl="1"/>
            <a:r>
              <a:rPr lang="en-US" dirty="0" err="1" smtClean="0"/>
              <a:t>GenMAPP</a:t>
            </a:r>
            <a:endParaRPr lang="en-US" dirty="0" smtClean="0"/>
          </a:p>
          <a:p>
            <a:pPr lvl="1"/>
            <a:r>
              <a:rPr lang="en-US" dirty="0" smtClean="0"/>
              <a:t>IPA pathway database</a:t>
            </a:r>
          </a:p>
          <a:p>
            <a:r>
              <a:rPr lang="en-US" dirty="0" smtClean="0"/>
              <a:t>Gene set collections</a:t>
            </a:r>
          </a:p>
          <a:p>
            <a:pPr lvl="1"/>
            <a:r>
              <a:rPr lang="en-US" dirty="0" err="1" smtClean="0"/>
              <a:t>MSigDB</a:t>
            </a:r>
            <a:r>
              <a:rPr lang="en-US" dirty="0" smtClean="0"/>
              <a:t> (GSEA)</a:t>
            </a:r>
          </a:p>
          <a:p>
            <a:pPr lvl="1"/>
            <a:r>
              <a:rPr lang="en-US" dirty="0" smtClean="0"/>
              <a:t>Gazer</a:t>
            </a:r>
          </a:p>
          <a:p>
            <a:pPr lvl="1"/>
            <a:r>
              <a:rPr lang="en-US" dirty="0" smtClean="0"/>
              <a:t>Customized collections(GSA)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4716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parametric approach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Hypergenometric</a:t>
            </a:r>
            <a:r>
              <a:rPr lang="en-US" dirty="0" smtClean="0"/>
              <a:t> distribution and testing</a:t>
            </a:r>
          </a:p>
          <a:p>
            <a:pPr lvl="1"/>
            <a:r>
              <a:rPr lang="en-US" dirty="0"/>
              <a:t>A little theoretical background</a:t>
            </a:r>
          </a:p>
          <a:p>
            <a:pPr lvl="1"/>
            <a:r>
              <a:rPr lang="en-US" dirty="0" smtClean="0"/>
              <a:t>Distribution density</a:t>
            </a:r>
          </a:p>
          <a:p>
            <a:pPr lvl="1"/>
            <a:r>
              <a:rPr lang="en-US" dirty="0" smtClean="0"/>
              <a:t>Formulating the test</a:t>
            </a:r>
          </a:p>
          <a:p>
            <a:r>
              <a:rPr lang="en-US" dirty="0" smtClean="0"/>
              <a:t>Fisher’s exact test</a:t>
            </a:r>
          </a:p>
          <a:p>
            <a:pPr lvl="1"/>
            <a:r>
              <a:rPr lang="en-US" dirty="0" smtClean="0"/>
              <a:t>Two by two contingent table</a:t>
            </a:r>
          </a:p>
          <a:p>
            <a:pPr lvl="1"/>
            <a:r>
              <a:rPr lang="en-US" dirty="0" smtClean="0"/>
              <a:t>One-tailed test formulation</a:t>
            </a:r>
          </a:p>
          <a:p>
            <a:r>
              <a:rPr lang="en-US" dirty="0" smtClean="0"/>
              <a:t>Watch out for a common error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8225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525032"/>
            <a:ext cx="8229600" cy="533400"/>
          </a:xfrm>
        </p:spPr>
        <p:txBody>
          <a:bodyPr>
            <a:noAutofit/>
          </a:bodyPr>
          <a:lstStyle/>
          <a:p>
            <a:pPr eaLnBrk="1" hangingPunct="1"/>
            <a:r>
              <a:rPr lang="en-US" sz="4000" dirty="0" err="1" smtClean="0"/>
              <a:t>Hypergeometric</a:t>
            </a:r>
            <a:r>
              <a:rPr lang="en-US" sz="4000" dirty="0" smtClean="0"/>
              <a:t> Distribution</a:t>
            </a:r>
          </a:p>
        </p:txBody>
      </p:sp>
      <p:pic>
        <p:nvPicPr>
          <p:cNvPr id="22531" name="Picture 4" descr="hypergeometric_distribut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1371600"/>
            <a:ext cx="2971800" cy="928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32" name="Rectangle 50"/>
          <p:cNvSpPr>
            <a:spLocks noChangeArrowheads="1"/>
          </p:cNvSpPr>
          <p:nvPr/>
        </p:nvSpPr>
        <p:spPr bwMode="auto">
          <a:xfrm>
            <a:off x="1676400" y="2438400"/>
            <a:ext cx="68580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/>
              <a:t>A discrete probability distribution that describes the </a:t>
            </a:r>
            <a:r>
              <a:rPr lang="en-US" sz="1600" u="sng" dirty="0"/>
              <a:t>number of successes</a:t>
            </a:r>
            <a:r>
              <a:rPr lang="en-US" sz="1600" dirty="0"/>
              <a:t> (k) in a sequence of </a:t>
            </a:r>
            <a:r>
              <a:rPr lang="en-US" sz="1600" u="sng" dirty="0"/>
              <a:t>n draws</a:t>
            </a:r>
            <a:r>
              <a:rPr lang="en-US" sz="1600" dirty="0"/>
              <a:t> from a finite population </a:t>
            </a:r>
            <a:r>
              <a:rPr lang="en-US" sz="1600" u="sng" dirty="0"/>
              <a:t>without replacement</a:t>
            </a:r>
          </a:p>
        </p:txBody>
      </p:sp>
      <p:pic>
        <p:nvPicPr>
          <p:cNvPr id="22533" name="Picture 51" descr="Ur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3276600"/>
            <a:ext cx="1692275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34" name="Text Box 52"/>
          <p:cNvSpPr txBox="1">
            <a:spLocks noChangeArrowheads="1"/>
          </p:cNvSpPr>
          <p:nvPr/>
        </p:nvSpPr>
        <p:spPr bwMode="auto">
          <a:xfrm>
            <a:off x="4343400" y="3200400"/>
            <a:ext cx="4343400" cy="28992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285750" indent="-285750" eaLnBrk="1" hangingPunct="1">
              <a:spcAft>
                <a:spcPct val="20000"/>
              </a:spcAft>
              <a:buFont typeface="Wingdings" pitchFamily="2" charset="2"/>
              <a:buChar char="Ø"/>
            </a:pPr>
            <a:r>
              <a:rPr lang="en-US" sz="1600" dirty="0"/>
              <a:t> An urn with two types of marbles</a:t>
            </a:r>
            <a:r>
              <a:rPr lang="en-US" sz="1600" dirty="0" smtClean="0"/>
              <a:t>:</a:t>
            </a:r>
          </a:p>
          <a:p>
            <a:pPr marL="1028700" lvl="1" eaLnBrk="1" hangingPunct="1">
              <a:spcAft>
                <a:spcPct val="20000"/>
              </a:spcAft>
              <a:buFont typeface="Wingdings" pitchFamily="2" charset="2"/>
              <a:buChar char="§"/>
            </a:pPr>
            <a:r>
              <a:rPr lang="en-US" sz="1200" b="1" dirty="0" smtClean="0"/>
              <a:t>N </a:t>
            </a:r>
            <a:r>
              <a:rPr lang="en-US" sz="1200" b="1" dirty="0"/>
              <a:t>total # of </a:t>
            </a:r>
            <a:r>
              <a:rPr lang="en-US" sz="1200" b="1" dirty="0" smtClean="0"/>
              <a:t>marbles</a:t>
            </a:r>
            <a:endParaRPr lang="en-US" sz="1200" b="1" dirty="0"/>
          </a:p>
          <a:p>
            <a:pPr marL="1028700" lvl="1" eaLnBrk="1" hangingPunct="1">
              <a:spcAft>
                <a:spcPct val="20000"/>
              </a:spcAft>
              <a:buFont typeface="Wingdings" pitchFamily="2" charset="2"/>
              <a:buChar char="§"/>
            </a:pPr>
            <a:r>
              <a:rPr lang="en-US" sz="1200" b="1" dirty="0" smtClean="0"/>
              <a:t>Of which, m </a:t>
            </a:r>
            <a:r>
              <a:rPr lang="en-US" sz="1200" b="1" dirty="0"/>
              <a:t># of </a:t>
            </a:r>
            <a:r>
              <a:rPr lang="en-US" sz="1200" b="1" dirty="0">
                <a:solidFill>
                  <a:srgbClr val="FF0000"/>
                </a:solidFill>
              </a:rPr>
              <a:t>red </a:t>
            </a:r>
            <a:r>
              <a:rPr lang="en-US" sz="1200" b="1" dirty="0" smtClean="0"/>
              <a:t>marbles</a:t>
            </a:r>
          </a:p>
          <a:p>
            <a:pPr marL="1028700" lvl="1" eaLnBrk="1" hangingPunct="1">
              <a:spcAft>
                <a:spcPct val="20000"/>
              </a:spcAft>
              <a:buFont typeface="Wingdings" pitchFamily="2" charset="2"/>
              <a:buChar char="§"/>
            </a:pPr>
            <a:r>
              <a:rPr lang="en-US" sz="1200" b="1" dirty="0"/>
              <a:t>Drawing a red marble is a success!</a:t>
            </a:r>
          </a:p>
          <a:p>
            <a:pPr marL="1028700" lvl="1" eaLnBrk="1" hangingPunct="1">
              <a:spcAft>
                <a:spcPct val="20000"/>
              </a:spcAft>
              <a:buFont typeface="Wingdings" pitchFamily="2" charset="2"/>
              <a:buChar char="§"/>
            </a:pPr>
            <a:r>
              <a:rPr lang="en-US" sz="1200" b="1" dirty="0"/>
              <a:t>Drawing a white marble is a failure!</a:t>
            </a:r>
          </a:p>
          <a:p>
            <a:pPr marL="285750" indent="-285750" eaLnBrk="1" hangingPunct="1">
              <a:spcAft>
                <a:spcPct val="20000"/>
              </a:spcAft>
              <a:buFont typeface="Wingdings" pitchFamily="2" charset="2"/>
              <a:buChar char="Ø"/>
            </a:pPr>
            <a:r>
              <a:rPr lang="en-US" sz="1600" dirty="0" smtClean="0"/>
              <a:t>n </a:t>
            </a:r>
            <a:r>
              <a:rPr lang="en-US" sz="1600" dirty="0"/>
              <a:t>is the # of marbles randomly </a:t>
            </a:r>
            <a:r>
              <a:rPr lang="en-US" sz="1600" dirty="0" smtClean="0"/>
              <a:t>drawn</a:t>
            </a:r>
            <a:endParaRPr lang="en-US" sz="1600" dirty="0"/>
          </a:p>
          <a:p>
            <a:pPr marL="285750" indent="-285750" eaLnBrk="1" hangingPunct="1">
              <a:spcAft>
                <a:spcPct val="20000"/>
              </a:spcAft>
              <a:buFont typeface="Wingdings" pitchFamily="2" charset="2"/>
              <a:buChar char="Ø"/>
            </a:pPr>
            <a:r>
              <a:rPr lang="en-US" sz="1600" dirty="0" smtClean="0"/>
              <a:t>k </a:t>
            </a:r>
            <a:r>
              <a:rPr lang="en-US" sz="1600" dirty="0"/>
              <a:t>is the # of successes (</a:t>
            </a:r>
            <a:r>
              <a:rPr lang="en-US" sz="1600" dirty="0">
                <a:solidFill>
                  <a:srgbClr val="FF0000"/>
                </a:solidFill>
              </a:rPr>
              <a:t>red marbles</a:t>
            </a:r>
            <a:r>
              <a:rPr lang="en-US" sz="1600" dirty="0"/>
              <a:t>)  in the </a:t>
            </a:r>
            <a:r>
              <a:rPr lang="en-US" sz="1600" dirty="0" smtClean="0"/>
              <a:t>sample</a:t>
            </a:r>
          </a:p>
          <a:p>
            <a:pPr marL="285750" indent="-285750" eaLnBrk="1" hangingPunct="1">
              <a:spcAft>
                <a:spcPct val="20000"/>
              </a:spcAft>
              <a:buFont typeface="Wingdings" pitchFamily="2" charset="2"/>
              <a:buChar char="Ø"/>
            </a:pPr>
            <a:r>
              <a:rPr lang="en-US" sz="1600" dirty="0" err="1" smtClean="0"/>
              <a:t>Hypergeometric</a:t>
            </a:r>
            <a:r>
              <a:rPr lang="en-US" sz="1600" dirty="0" smtClean="0"/>
              <a:t> distribution gives the probability</a:t>
            </a:r>
          </a:p>
          <a:p>
            <a:pPr eaLnBrk="1" hangingPunct="1">
              <a:spcAft>
                <a:spcPct val="20000"/>
              </a:spcAft>
            </a:pPr>
            <a:endParaRPr lang="en-US" sz="1600" dirty="0"/>
          </a:p>
        </p:txBody>
      </p:sp>
      <p:sp>
        <p:nvSpPr>
          <p:cNvPr id="22535" name="Text Box 53"/>
          <p:cNvSpPr txBox="1">
            <a:spLocks noChangeArrowheads="1"/>
          </p:cNvSpPr>
          <p:nvPr/>
        </p:nvSpPr>
        <p:spPr bwMode="auto">
          <a:xfrm>
            <a:off x="6400800" y="1600200"/>
            <a:ext cx="19621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/>
              <a:t>for </a:t>
            </a:r>
            <a:r>
              <a:rPr lang="en-US" i="1" dirty="0"/>
              <a:t>k</a:t>
            </a:r>
            <a:r>
              <a:rPr lang="en-US" dirty="0"/>
              <a:t> = 0,1,2,…,</a:t>
            </a:r>
            <a:r>
              <a:rPr lang="en-US" i="1" dirty="0"/>
              <a:t>n</a:t>
            </a:r>
          </a:p>
          <a:p>
            <a:pPr eaLnBrk="1" hangingPunct="1"/>
            <a:r>
              <a:rPr lang="en-US" i="1" dirty="0"/>
              <a:t>k&lt;=m, n-k &lt;=N-m</a:t>
            </a:r>
          </a:p>
        </p:txBody>
      </p:sp>
      <p:sp>
        <p:nvSpPr>
          <p:cNvPr id="22536" name="Text Box 55"/>
          <p:cNvSpPr txBox="1">
            <a:spLocks noChangeArrowheads="1"/>
          </p:cNvSpPr>
          <p:nvPr/>
        </p:nvSpPr>
        <p:spPr bwMode="auto">
          <a:xfrm>
            <a:off x="1524000" y="5257800"/>
            <a:ext cx="25590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i="1" dirty="0"/>
              <a:t>P</a:t>
            </a:r>
            <a:r>
              <a:rPr lang="en-US" dirty="0"/>
              <a:t>(k=2, n, m, N) = 0.339</a:t>
            </a:r>
          </a:p>
        </p:txBody>
      </p:sp>
      <p:sp>
        <p:nvSpPr>
          <p:cNvPr id="22537" name="Text Box 56"/>
          <p:cNvSpPr txBox="1">
            <a:spLocks noChangeArrowheads="1"/>
          </p:cNvSpPr>
          <p:nvPr/>
        </p:nvSpPr>
        <p:spPr bwMode="auto">
          <a:xfrm>
            <a:off x="1828800" y="5715000"/>
            <a:ext cx="18732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/>
              <a:t>Cumulative dist.:</a:t>
            </a:r>
          </a:p>
          <a:p>
            <a:pPr eaLnBrk="1" hangingPunct="1"/>
            <a:r>
              <a:rPr lang="en-US" i="1" dirty="0"/>
              <a:t>P</a:t>
            </a:r>
            <a:r>
              <a:rPr lang="en-US" dirty="0"/>
              <a:t>(k&lt;=2) = 0.933</a:t>
            </a:r>
          </a:p>
        </p:txBody>
      </p:sp>
    </p:spTree>
    <p:extLst>
      <p:ext uri="{BB962C8B-B14F-4D97-AF65-F5344CB8AC3E}">
        <p14:creationId xmlns:p14="http://schemas.microsoft.com/office/powerpoint/2010/main" val="2007701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36" grpId="0"/>
      <p:bldP spid="2253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Hypergeometric</a:t>
            </a:r>
            <a:r>
              <a:rPr lang="en-US" dirty="0" smtClean="0"/>
              <a:t> distribution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981200"/>
          </a:xfrm>
        </p:spPr>
        <p:txBody>
          <a:bodyPr>
            <a:normAutofit fontScale="92500" lnSpcReduction="10000"/>
          </a:bodyPr>
          <a:lstStyle/>
          <a:p>
            <a:r>
              <a:rPr lang="en-US" sz="2000" dirty="0" smtClean="0"/>
              <a:t>Number of red ball: </a:t>
            </a:r>
            <a:r>
              <a:rPr lang="en-US" sz="2000" dirty="0" smtClean="0">
                <a:solidFill>
                  <a:srgbClr val="FF0000"/>
                </a:solidFill>
              </a:rPr>
              <a:t>50</a:t>
            </a:r>
          </a:p>
          <a:p>
            <a:r>
              <a:rPr lang="en-US" sz="2000" dirty="0" smtClean="0"/>
              <a:t>Number of white ball: 120</a:t>
            </a:r>
          </a:p>
          <a:p>
            <a:r>
              <a:rPr lang="en-US" sz="2000" dirty="0" smtClean="0"/>
              <a:t>Number of ball drawn (without replacement): 36</a:t>
            </a:r>
          </a:p>
          <a:p>
            <a:r>
              <a:rPr lang="en-US" sz="2000" dirty="0" smtClean="0"/>
              <a:t>Possible number of success ?? </a:t>
            </a:r>
          </a:p>
          <a:p>
            <a:pPr lvl="1"/>
            <a:r>
              <a:rPr lang="en-US" sz="1600" dirty="0" smtClean="0"/>
              <a:t>(0,1, 2, ….36), </a:t>
            </a:r>
          </a:p>
          <a:p>
            <a:r>
              <a:rPr lang="en-US" sz="2000" dirty="0" smtClean="0"/>
              <a:t>Probability to get </a:t>
            </a:r>
            <a:r>
              <a:rPr lang="en-US" sz="2000" dirty="0" smtClean="0">
                <a:solidFill>
                  <a:srgbClr val="FF0000"/>
                </a:solidFill>
              </a:rPr>
              <a:t>20</a:t>
            </a:r>
            <a:r>
              <a:rPr lang="en-US" sz="2000" dirty="0" smtClean="0"/>
              <a:t> red balls is: 0.0001494571</a:t>
            </a:r>
            <a:endParaRPr 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4205232" y="6356424"/>
            <a:ext cx="488627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http://www.aiaccess.net/English/Glossaries/GlosMod/e_gm_hypergeometric.htm</a:t>
            </a:r>
            <a:endParaRPr lang="en-US" sz="11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360" y="3515248"/>
            <a:ext cx="3342752" cy="3337778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3352800" y="1584251"/>
            <a:ext cx="1969212" cy="369332"/>
            <a:chOff x="3352800" y="1584251"/>
            <a:chExt cx="1969212" cy="369332"/>
          </a:xfrm>
        </p:grpSpPr>
        <p:sp>
          <p:nvSpPr>
            <p:cNvPr id="4" name="TextBox 3"/>
            <p:cNvSpPr txBox="1"/>
            <p:nvPr/>
          </p:nvSpPr>
          <p:spPr>
            <a:xfrm>
              <a:off x="4953000" y="1584251"/>
              <a:ext cx="3690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m</a:t>
              </a:r>
              <a:endParaRPr lang="en-US" dirty="0"/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H="1">
              <a:off x="3352800" y="1768917"/>
              <a:ext cx="144780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5715000" y="1676400"/>
            <a:ext cx="638546" cy="521732"/>
            <a:chOff x="5715000" y="1676400"/>
            <a:chExt cx="638546" cy="521732"/>
          </a:xfrm>
        </p:grpSpPr>
        <p:sp>
          <p:nvSpPr>
            <p:cNvPr id="9" name="TextBox 8"/>
            <p:cNvSpPr txBox="1"/>
            <p:nvPr/>
          </p:nvSpPr>
          <p:spPr>
            <a:xfrm>
              <a:off x="6019800" y="1752600"/>
              <a:ext cx="3337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</a:t>
              </a:r>
            </a:p>
          </p:txBody>
        </p:sp>
        <p:sp>
          <p:nvSpPr>
            <p:cNvPr id="11" name="Right Brace 10"/>
            <p:cNvSpPr/>
            <p:nvPr/>
          </p:nvSpPr>
          <p:spPr>
            <a:xfrm>
              <a:off x="5715000" y="1676400"/>
              <a:ext cx="152400" cy="521732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5773534" y="2227222"/>
            <a:ext cx="1906694" cy="369332"/>
            <a:chOff x="3352800" y="1584251"/>
            <a:chExt cx="1906694" cy="369332"/>
          </a:xfrm>
        </p:grpSpPr>
        <p:sp>
          <p:nvSpPr>
            <p:cNvPr id="14" name="TextBox 13"/>
            <p:cNvSpPr txBox="1"/>
            <p:nvPr/>
          </p:nvSpPr>
          <p:spPr>
            <a:xfrm>
              <a:off x="4953000" y="1584251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</a:t>
              </a:r>
              <a:endParaRPr lang="en-US" dirty="0"/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 flipH="1">
              <a:off x="3352800" y="1768917"/>
              <a:ext cx="144780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 Box 55"/>
          <p:cNvSpPr txBox="1">
            <a:spLocks noChangeArrowheads="1"/>
          </p:cNvSpPr>
          <p:nvPr/>
        </p:nvSpPr>
        <p:spPr bwMode="auto">
          <a:xfrm>
            <a:off x="5658292" y="3095370"/>
            <a:ext cx="225574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i="1" dirty="0"/>
              <a:t>p</a:t>
            </a:r>
            <a:r>
              <a:rPr lang="en-US" dirty="0" smtClean="0"/>
              <a:t>(k=20, 36, 50, 170)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1837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6" dur="2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526607" y="1219200"/>
            <a:ext cx="8229600" cy="792163"/>
          </a:xfrm>
        </p:spPr>
        <p:txBody>
          <a:bodyPr/>
          <a:lstStyle/>
          <a:p>
            <a:pPr eaLnBrk="1" hangingPunct="1"/>
            <a:r>
              <a:rPr lang="en-US" sz="3200" dirty="0" smtClean="0"/>
              <a:t>The Road to Pathway Analysis</a:t>
            </a:r>
          </a:p>
        </p:txBody>
      </p:sp>
      <p:sp>
        <p:nvSpPr>
          <p:cNvPr id="3075" name="Text Box 5"/>
          <p:cNvSpPr txBox="1">
            <a:spLocks noChangeArrowheads="1"/>
          </p:cNvSpPr>
          <p:nvPr/>
        </p:nvSpPr>
        <p:spPr bwMode="auto">
          <a:xfrm>
            <a:off x="3582027" y="6294474"/>
            <a:ext cx="5462588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400" dirty="0" smtClean="0">
                <a:solidFill>
                  <a:srgbClr val="000000"/>
                </a:solidFill>
              </a:rPr>
              <a:t>Adapted from Werner (2008), Current Opinion in Biotech., 19:50-64</a:t>
            </a:r>
          </a:p>
        </p:txBody>
      </p:sp>
      <p:grpSp>
        <p:nvGrpSpPr>
          <p:cNvPr id="3076" name="Group 7"/>
          <p:cNvGrpSpPr>
            <a:grpSpLocks/>
          </p:cNvGrpSpPr>
          <p:nvPr/>
        </p:nvGrpSpPr>
        <p:grpSpPr bwMode="auto">
          <a:xfrm>
            <a:off x="526607" y="2368550"/>
            <a:ext cx="8216900" cy="3614738"/>
            <a:chOff x="344" y="1120"/>
            <a:chExt cx="5176" cy="2277"/>
          </a:xfrm>
        </p:grpSpPr>
        <p:pic>
          <p:nvPicPr>
            <p:cNvPr id="3077" name="Picture 4" descr="Microarray_to_pathway_to_regulatory_network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4" y="1120"/>
              <a:ext cx="5136" cy="22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78" name="Picture 18" descr="NGS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14" t="22763" r="57071" b="42894"/>
            <a:stretch>
              <a:fillRect/>
            </a:stretch>
          </p:blipFill>
          <p:spPr bwMode="auto">
            <a:xfrm>
              <a:off x="529" y="2016"/>
              <a:ext cx="603" cy="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079" name="Text Box 19"/>
            <p:cNvSpPr txBox="1">
              <a:spLocks noChangeArrowheads="1"/>
            </p:cNvSpPr>
            <p:nvPr/>
          </p:nvSpPr>
          <p:spPr bwMode="auto">
            <a:xfrm>
              <a:off x="344" y="2544"/>
              <a:ext cx="952" cy="1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sz="1200" smtClean="0">
                  <a:solidFill>
                    <a:srgbClr val="000000"/>
                  </a:solidFill>
                </a:rPr>
                <a:t>Next Gen RNA-Seq</a:t>
              </a:r>
            </a:p>
          </p:txBody>
        </p:sp>
      </p:grpSp>
      <p:pic>
        <p:nvPicPr>
          <p:cNvPr id="9" name="Picture 2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379" y="132903"/>
            <a:ext cx="6181725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03497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Rationale (an analogy)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A study with gene expression microarray, can be </a:t>
            </a:r>
            <a:r>
              <a:rPr lang="en-US" dirty="0" err="1" smtClean="0"/>
              <a:t>RNAseq</a:t>
            </a:r>
            <a:r>
              <a:rPr lang="en-US" dirty="0" smtClean="0"/>
              <a:t> also (</a:t>
            </a:r>
            <a:r>
              <a:rPr lang="en-US" dirty="0" smtClean="0">
                <a:solidFill>
                  <a:srgbClr val="31EF95"/>
                </a:solidFill>
              </a:rPr>
              <a:t>total # of genes -- </a:t>
            </a:r>
            <a:r>
              <a:rPr lang="en-US" b="1" dirty="0" smtClean="0">
                <a:solidFill>
                  <a:srgbClr val="31EF95"/>
                </a:solidFill>
              </a:rPr>
              <a:t>N</a:t>
            </a:r>
            <a:r>
              <a:rPr lang="en-US" dirty="0" smtClean="0"/>
              <a:t>)</a:t>
            </a:r>
          </a:p>
          <a:p>
            <a:r>
              <a:rPr lang="en-US" dirty="0" smtClean="0"/>
              <a:t>Experiment samples from two or more conditions (control vs. treated, wild type </a:t>
            </a:r>
            <a:r>
              <a:rPr lang="en-US" dirty="0" err="1" smtClean="0"/>
              <a:t>vs</a:t>
            </a:r>
            <a:r>
              <a:rPr lang="en-US" dirty="0" smtClean="0"/>
              <a:t> knock out, etc.)</a:t>
            </a:r>
          </a:p>
          <a:p>
            <a:r>
              <a:rPr lang="en-US" dirty="0" smtClean="0"/>
              <a:t>Several biological replicates at each condition</a:t>
            </a:r>
          </a:p>
          <a:p>
            <a:r>
              <a:rPr lang="en-US" dirty="0" smtClean="0"/>
              <a:t>Differentially Expressed Genes (DEGs) obtained from statistical models (</a:t>
            </a:r>
            <a:r>
              <a:rPr lang="en-US" dirty="0" smtClean="0">
                <a:solidFill>
                  <a:srgbClr val="00B0F0"/>
                </a:solidFill>
              </a:rPr>
              <a:t>total # of genes drawn -- </a:t>
            </a:r>
            <a:r>
              <a:rPr lang="en-US" b="1" dirty="0" smtClean="0">
                <a:solidFill>
                  <a:srgbClr val="00B0F0"/>
                </a:solidFill>
              </a:rPr>
              <a:t>n</a:t>
            </a:r>
            <a:r>
              <a:rPr lang="en-US" dirty="0" smtClean="0"/>
              <a:t>)</a:t>
            </a:r>
          </a:p>
          <a:p>
            <a:r>
              <a:rPr lang="en-US" dirty="0" smtClean="0"/>
              <a:t>Of which, </a:t>
            </a:r>
            <a:r>
              <a:rPr lang="en-US" b="1" dirty="0" smtClean="0">
                <a:solidFill>
                  <a:srgbClr val="FF0000"/>
                </a:solidFill>
              </a:rPr>
              <a:t>k</a:t>
            </a:r>
            <a:r>
              <a:rPr lang="en-US" dirty="0" smtClean="0"/>
              <a:t> genes belong to a “</a:t>
            </a:r>
            <a:r>
              <a:rPr lang="en-US" b="1" u="sng" dirty="0" smtClean="0"/>
              <a:t>pathway</a:t>
            </a:r>
            <a:r>
              <a:rPr lang="en-US" dirty="0" smtClean="0"/>
              <a:t>”</a:t>
            </a:r>
          </a:p>
          <a:p>
            <a:r>
              <a:rPr lang="en-US" dirty="0" smtClean="0"/>
              <a:t>There are totally </a:t>
            </a:r>
            <a:r>
              <a:rPr lang="en-US" b="1" dirty="0" smtClean="0">
                <a:solidFill>
                  <a:srgbClr val="7030A0"/>
                </a:solidFill>
              </a:rPr>
              <a:t>m</a:t>
            </a:r>
            <a:r>
              <a:rPr lang="en-US" dirty="0" smtClean="0"/>
              <a:t> genes (out of </a:t>
            </a:r>
            <a:r>
              <a:rPr lang="en-US" b="1" dirty="0" smtClean="0">
                <a:solidFill>
                  <a:srgbClr val="31EF95"/>
                </a:solidFill>
              </a:rPr>
              <a:t>N</a:t>
            </a:r>
            <a:r>
              <a:rPr lang="en-US" dirty="0" smtClean="0"/>
              <a:t>) belong to this </a:t>
            </a:r>
            <a:r>
              <a:rPr lang="en-US" b="1" u="sng" dirty="0" smtClean="0"/>
              <a:t>pathway</a:t>
            </a:r>
          </a:p>
          <a:p>
            <a:r>
              <a:rPr lang="en-US" dirty="0" smtClean="0"/>
              <a:t>Is this pathway (the biological process) significantly enriched? (Perturbed? Turned on? Involved?)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1334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>
          <a:xfrm>
            <a:off x="455520" y="21776"/>
            <a:ext cx="8229600" cy="1371600"/>
          </a:xfrm>
        </p:spPr>
        <p:txBody>
          <a:bodyPr/>
          <a:lstStyle/>
          <a:p>
            <a:pPr eaLnBrk="1" hangingPunct="1"/>
            <a:r>
              <a:rPr lang="en-US" sz="3600" dirty="0" err="1" smtClean="0"/>
              <a:t>Hypergeometric</a:t>
            </a:r>
            <a:r>
              <a:rPr lang="en-US" sz="3600" dirty="0" smtClean="0"/>
              <a:t> Distribution/Test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400" i="1" dirty="0" smtClean="0"/>
              <a:t>in the context of gene expression</a:t>
            </a:r>
          </a:p>
        </p:txBody>
      </p:sp>
      <p:sp>
        <p:nvSpPr>
          <p:cNvPr id="23555" name="Rectangle 4"/>
          <p:cNvSpPr>
            <a:spLocks noChangeArrowheads="1"/>
          </p:cNvSpPr>
          <p:nvPr/>
        </p:nvSpPr>
        <p:spPr bwMode="auto">
          <a:xfrm>
            <a:off x="2362200" y="4572000"/>
            <a:ext cx="57912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/>
              <a:t>Models the probability the of observing </a:t>
            </a:r>
            <a:r>
              <a:rPr lang="en-US" sz="1600" b="1" dirty="0">
                <a:solidFill>
                  <a:srgbClr val="FF3300"/>
                </a:solidFill>
              </a:rPr>
              <a:t>k</a:t>
            </a:r>
            <a:r>
              <a:rPr lang="en-US" sz="1600" dirty="0">
                <a:solidFill>
                  <a:srgbClr val="FF3300"/>
                </a:solidFill>
              </a:rPr>
              <a:t> </a:t>
            </a:r>
            <a:r>
              <a:rPr lang="en-US" sz="1600" dirty="0"/>
              <a:t>genes from </a:t>
            </a:r>
            <a:r>
              <a:rPr lang="en-US" sz="1600" dirty="0">
                <a:solidFill>
                  <a:srgbClr val="00B0F0"/>
                </a:solidFill>
              </a:rPr>
              <a:t>a cluster of </a:t>
            </a:r>
            <a:r>
              <a:rPr lang="en-US" sz="1600" b="1" dirty="0">
                <a:solidFill>
                  <a:srgbClr val="00B0F0"/>
                </a:solidFill>
              </a:rPr>
              <a:t>n</a:t>
            </a:r>
            <a:r>
              <a:rPr lang="en-US" sz="1600" dirty="0">
                <a:solidFill>
                  <a:srgbClr val="00B0F0"/>
                </a:solidFill>
              </a:rPr>
              <a:t> genes</a:t>
            </a:r>
            <a:r>
              <a:rPr lang="en-US" sz="1600" dirty="0"/>
              <a:t> by chance in a </a:t>
            </a:r>
            <a:r>
              <a:rPr lang="en-US" sz="1600" dirty="0">
                <a:solidFill>
                  <a:srgbClr val="7030A0"/>
                </a:solidFill>
              </a:rPr>
              <a:t>pathway or biological process category containing </a:t>
            </a:r>
            <a:r>
              <a:rPr lang="en-US" sz="1600" b="1" dirty="0">
                <a:solidFill>
                  <a:srgbClr val="7030A0"/>
                </a:solidFill>
              </a:rPr>
              <a:t>m</a:t>
            </a:r>
            <a:r>
              <a:rPr lang="en-US" sz="1600" dirty="0">
                <a:solidFill>
                  <a:srgbClr val="7030A0"/>
                </a:solidFill>
              </a:rPr>
              <a:t> genes </a:t>
            </a:r>
            <a:r>
              <a:rPr lang="en-US" sz="1600" dirty="0"/>
              <a:t>from a total </a:t>
            </a:r>
            <a:r>
              <a:rPr lang="en-US" sz="1600" dirty="0">
                <a:solidFill>
                  <a:srgbClr val="31EF95"/>
                </a:solidFill>
              </a:rPr>
              <a:t>genome (or array) size of </a:t>
            </a:r>
            <a:r>
              <a:rPr lang="en-US" sz="1600" b="1" dirty="0">
                <a:solidFill>
                  <a:srgbClr val="31EF95"/>
                </a:solidFill>
              </a:rPr>
              <a:t>N</a:t>
            </a:r>
            <a:r>
              <a:rPr lang="en-US" sz="1600" dirty="0">
                <a:solidFill>
                  <a:srgbClr val="31EF95"/>
                </a:solidFill>
              </a:rPr>
              <a:t> genes</a:t>
            </a:r>
            <a:r>
              <a:rPr lang="en-US" sz="1600" dirty="0" smtClean="0"/>
              <a:t>.</a:t>
            </a:r>
            <a:endParaRPr lang="en-US" sz="1600" dirty="0"/>
          </a:p>
        </p:txBody>
      </p:sp>
      <p:graphicFrame>
        <p:nvGraphicFramePr>
          <p:cNvPr id="23556" name="Object 10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26250744"/>
              </p:ext>
            </p:extLst>
          </p:nvPr>
        </p:nvGraphicFramePr>
        <p:xfrm>
          <a:off x="4973622" y="3091032"/>
          <a:ext cx="3886200" cy="1385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93" name="Equation" r:id="rId4" imgW="1587240" imgH="914400" progId="Equation.3">
                  <p:embed/>
                </p:oleObj>
              </mc:Choice>
              <mc:Fallback>
                <p:oleObj name="Equation" r:id="rId4" imgW="1587240" imgH="914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73622" y="3091032"/>
                        <a:ext cx="3886200" cy="13858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3557" name="Picture 15" descr="Cluster_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893"/>
          <a:stretch>
            <a:fillRect/>
          </a:stretch>
        </p:blipFill>
        <p:spPr bwMode="auto">
          <a:xfrm>
            <a:off x="1600200" y="1447800"/>
            <a:ext cx="3276600" cy="285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" name="Object 2"/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415741773"/>
              </p:ext>
            </p:extLst>
          </p:nvPr>
        </p:nvGraphicFramePr>
        <p:xfrm>
          <a:off x="5053198" y="1490663"/>
          <a:ext cx="3730625" cy="1385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94" name="Equation" r:id="rId7" imgW="1523880" imgH="914400" progId="Equation.3">
                  <p:embed/>
                </p:oleObj>
              </mc:Choice>
              <mc:Fallback>
                <p:oleObj name="Equation" r:id="rId7" imgW="1523880" imgH="914400" progId="Equation.3">
                  <p:embed/>
                  <p:pic>
                    <p:nvPicPr>
                      <p:cNvPr id="0" name="Object 10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53198" y="1490663"/>
                        <a:ext cx="3730625" cy="1385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1905000" y="5559696"/>
            <a:ext cx="692446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</a:t>
            </a:r>
            <a:r>
              <a:rPr lang="en-US" dirty="0" smtClean="0"/>
              <a:t>p-value indicates the probability that the </a:t>
            </a:r>
            <a:r>
              <a:rPr lang="en-US" dirty="0"/>
              <a:t>biological process </a:t>
            </a:r>
            <a:endParaRPr lang="en-US" dirty="0" smtClean="0"/>
          </a:p>
          <a:p>
            <a:r>
              <a:rPr lang="en-US" dirty="0" smtClean="0"/>
              <a:t>category (particular pathway) is enriched by </a:t>
            </a:r>
            <a:r>
              <a:rPr lang="en-US" dirty="0"/>
              <a:t>this microarray </a:t>
            </a:r>
            <a:endParaRPr lang="en-US" dirty="0" smtClean="0"/>
          </a:p>
          <a:p>
            <a:r>
              <a:rPr lang="en-US" dirty="0" smtClean="0"/>
              <a:t>experiment </a:t>
            </a:r>
            <a:r>
              <a:rPr lang="en-US" dirty="0" smtClean="0">
                <a:solidFill>
                  <a:srgbClr val="FF0000"/>
                </a:solidFill>
              </a:rPr>
              <a:t>by chance</a:t>
            </a:r>
            <a:r>
              <a:rPr lang="en-US" dirty="0" smtClean="0"/>
              <a:t>. The smaller the p-</a:t>
            </a:r>
            <a:r>
              <a:rPr lang="en-US" dirty="0" err="1" smtClean="0"/>
              <a:t>val</a:t>
            </a:r>
            <a:r>
              <a:rPr lang="en-US" dirty="0" smtClean="0"/>
              <a:t>, the higher the significance</a:t>
            </a:r>
            <a:endParaRPr lang="en-US" dirty="0"/>
          </a:p>
          <a:p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6400800" y="3505200"/>
            <a:ext cx="457200" cy="27030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074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55" grpId="0"/>
      <p:bldP spid="4" grpId="0"/>
      <p:bldP spid="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Pathway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Gene expression analysis results</a:t>
            </a:r>
          </a:p>
          <a:p>
            <a:pPr lvl="1"/>
            <a:r>
              <a:rPr lang="en-US" dirty="0" smtClean="0"/>
              <a:t>Total number of gene on a chip: </a:t>
            </a:r>
            <a:r>
              <a:rPr lang="en-US" b="1" dirty="0" smtClean="0">
                <a:solidFill>
                  <a:srgbClr val="31EF95"/>
                </a:solidFill>
              </a:rPr>
              <a:t>520</a:t>
            </a:r>
          </a:p>
          <a:p>
            <a:pPr lvl="1"/>
            <a:r>
              <a:rPr lang="en-US" dirty="0" smtClean="0"/>
              <a:t>Of which </a:t>
            </a:r>
            <a:r>
              <a:rPr lang="en-US" b="1" dirty="0" smtClean="0">
                <a:solidFill>
                  <a:srgbClr val="7030A0"/>
                </a:solidFill>
              </a:rPr>
              <a:t>20</a:t>
            </a:r>
            <a:r>
              <a:rPr lang="en-US" dirty="0" smtClean="0"/>
              <a:t> genes are in a GO</a:t>
            </a:r>
          </a:p>
          <a:p>
            <a:pPr lvl="1"/>
            <a:r>
              <a:rPr lang="en-US" dirty="0" smtClean="0"/>
              <a:t>Total number of DEG: </a:t>
            </a:r>
            <a:r>
              <a:rPr lang="en-US" b="1" dirty="0" smtClean="0">
                <a:solidFill>
                  <a:srgbClr val="00B0F0"/>
                </a:solidFill>
              </a:rPr>
              <a:t>40</a:t>
            </a:r>
          </a:p>
          <a:p>
            <a:pPr lvl="1"/>
            <a:r>
              <a:rPr lang="en-US" dirty="0" smtClean="0"/>
              <a:t>Of which </a:t>
            </a:r>
            <a:r>
              <a:rPr lang="en-US" b="1" dirty="0" smtClean="0">
                <a:solidFill>
                  <a:srgbClr val="FF0000"/>
                </a:solidFill>
              </a:rPr>
              <a:t>5</a:t>
            </a:r>
            <a:r>
              <a:rPr lang="en-US" dirty="0" smtClean="0"/>
              <a:t> genes are in GO</a:t>
            </a:r>
          </a:p>
          <a:p>
            <a:r>
              <a:rPr lang="en-US" dirty="0" smtClean="0"/>
              <a:t>Do you think it is significant? In other words “is this GO category enriched by/significant this microarray experiment”? </a:t>
            </a:r>
          </a:p>
          <a:p>
            <a:r>
              <a:rPr lang="en-US" dirty="0" smtClean="0"/>
              <a:t>The answer is simple, which is to perform a </a:t>
            </a:r>
            <a:r>
              <a:rPr lang="en-US" dirty="0" err="1" smtClean="0"/>
              <a:t>hypergeometric</a:t>
            </a:r>
            <a:r>
              <a:rPr lang="en-US" dirty="0" smtClean="0"/>
              <a:t> test: </a:t>
            </a:r>
            <a:r>
              <a:rPr lang="en-US" sz="2600" b="1" i="1" u="sng" dirty="0" err="1" smtClean="0"/>
              <a:t>phyper</a:t>
            </a:r>
            <a:r>
              <a:rPr lang="en-US" sz="2600" b="1" i="1" u="sng" dirty="0" smtClean="0"/>
              <a:t>(4, 20, 500, 40, </a:t>
            </a:r>
            <a:r>
              <a:rPr lang="en-US" sz="2600" b="1" i="1" u="sng" dirty="0" err="1" smtClean="0"/>
              <a:t>lower.tail</a:t>
            </a:r>
            <a:r>
              <a:rPr lang="en-US" sz="2600" b="1" i="1" u="sng" dirty="0" smtClean="0"/>
              <a:t>=FALSE) = </a:t>
            </a:r>
            <a:r>
              <a:rPr lang="en-US" sz="2600" b="1" i="1" u="sng" dirty="0"/>
              <a:t>0.01371</a:t>
            </a:r>
          </a:p>
          <a:p>
            <a:r>
              <a:rPr lang="en-US" sz="2600" dirty="0" smtClean="0"/>
              <a:t>Sometime people report: </a:t>
            </a:r>
            <a:r>
              <a:rPr lang="en-US" sz="2600" b="1" i="1" u="sng" dirty="0" err="1" smtClean="0"/>
              <a:t>phyper</a:t>
            </a:r>
            <a:r>
              <a:rPr lang="en-US" sz="2600" b="1" i="1" u="sng" dirty="0" smtClean="0"/>
              <a:t>(</a:t>
            </a:r>
            <a:r>
              <a:rPr lang="en-US" sz="2600" b="1" i="1" u="sng" dirty="0" smtClean="0">
                <a:solidFill>
                  <a:srgbClr val="FF0000"/>
                </a:solidFill>
              </a:rPr>
              <a:t>5</a:t>
            </a:r>
            <a:r>
              <a:rPr lang="en-US" sz="2600" b="1" i="1" u="sng" dirty="0" smtClean="0"/>
              <a:t>, 20, 500, 40, </a:t>
            </a:r>
            <a:r>
              <a:rPr lang="en-US" sz="2600" b="1" i="1" u="sng" dirty="0" err="1" smtClean="0"/>
              <a:t>lower.tail</a:t>
            </a:r>
            <a:r>
              <a:rPr lang="en-US" sz="2600" b="1" i="1" u="sng" dirty="0" smtClean="0"/>
              <a:t>=FALSE) = </a:t>
            </a:r>
            <a:r>
              <a:rPr lang="en-US" sz="2600" b="1" i="1" u="sng" dirty="0"/>
              <a:t>0.002459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1368081" y="5029200"/>
            <a:ext cx="5257800" cy="1022866"/>
            <a:chOff x="1368081" y="5029200"/>
            <a:chExt cx="5257800" cy="1022866"/>
          </a:xfrm>
        </p:grpSpPr>
        <p:grpSp>
          <p:nvGrpSpPr>
            <p:cNvPr id="8" name="Group 7"/>
            <p:cNvGrpSpPr/>
            <p:nvPr/>
          </p:nvGrpSpPr>
          <p:grpSpPr>
            <a:xfrm>
              <a:off x="1368081" y="5029200"/>
              <a:ext cx="5257800" cy="533400"/>
              <a:chOff x="762000" y="5029200"/>
              <a:chExt cx="5257800" cy="533400"/>
            </a:xfrm>
          </p:grpSpPr>
          <p:cxnSp>
            <p:nvCxnSpPr>
              <p:cNvPr id="5" name="Straight Connector 4"/>
              <p:cNvCxnSpPr/>
              <p:nvPr/>
            </p:nvCxnSpPr>
            <p:spPr>
              <a:xfrm>
                <a:off x="762000" y="5029200"/>
                <a:ext cx="5257800" cy="533400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Straight Connector 6"/>
              <p:cNvCxnSpPr/>
              <p:nvPr/>
            </p:nvCxnSpPr>
            <p:spPr>
              <a:xfrm flipV="1">
                <a:off x="762000" y="5029200"/>
                <a:ext cx="5257800" cy="533400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TextBox 8"/>
            <p:cNvSpPr txBox="1"/>
            <p:nvPr/>
          </p:nvSpPr>
          <p:spPr>
            <a:xfrm>
              <a:off x="3200400" y="5682734"/>
              <a:ext cx="13253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u="wavyHeavy" dirty="0" smtClean="0">
                  <a:solidFill>
                    <a:srgbClr val="FF0000"/>
                  </a:solidFill>
                </a:rPr>
                <a:t>Watch out!!</a:t>
              </a:r>
              <a:endParaRPr lang="en-US" b="1" u="wavyHeavy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62273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28600"/>
            <a:ext cx="8229600" cy="9906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sz="4000" dirty="0" smtClean="0"/>
              <a:t>Fisher’s Exact Test (FET)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i="1" dirty="0" smtClean="0"/>
              <a:t>--right</a:t>
            </a:r>
            <a:r>
              <a:rPr lang="en-US" sz="2400" i="1" dirty="0" smtClean="0"/>
              <a:t>-tailed test</a:t>
            </a:r>
          </a:p>
        </p:txBody>
      </p:sp>
      <p:sp>
        <p:nvSpPr>
          <p:cNvPr id="24580" name="Rectangle 8"/>
          <p:cNvSpPr>
            <a:spLocks noChangeArrowheads="1"/>
          </p:cNvSpPr>
          <p:nvPr/>
        </p:nvSpPr>
        <p:spPr bwMode="auto">
          <a:xfrm>
            <a:off x="1219200" y="2020888"/>
            <a:ext cx="6705600" cy="203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		DEG	 Not </a:t>
            </a:r>
            <a:r>
              <a:rPr lang="en-US" dirty="0" smtClean="0"/>
              <a:t>DEGs         totals </a:t>
            </a:r>
            <a:endParaRPr lang="en-US" dirty="0"/>
          </a:p>
          <a:p>
            <a:pPr>
              <a:spcBef>
                <a:spcPct val="50000"/>
              </a:spcBef>
            </a:pPr>
            <a:r>
              <a:rPr lang="en-US" dirty="0" smtClean="0"/>
              <a:t>In a </a:t>
            </a:r>
            <a:r>
              <a:rPr lang="en-US" dirty="0"/>
              <a:t>GO </a:t>
            </a:r>
            <a:r>
              <a:rPr lang="en-US" dirty="0" smtClean="0"/>
              <a:t>category</a:t>
            </a:r>
            <a:r>
              <a:rPr lang="en-US" dirty="0"/>
              <a:t>	  </a:t>
            </a:r>
            <a:r>
              <a:rPr lang="en-US" dirty="0" smtClean="0"/>
              <a:t>x </a:t>
            </a:r>
            <a:r>
              <a:rPr lang="en-US" dirty="0"/>
              <a:t>	     </a:t>
            </a:r>
            <a:r>
              <a:rPr lang="en-US" dirty="0" smtClean="0"/>
              <a:t>m-x </a:t>
            </a:r>
            <a:r>
              <a:rPr lang="en-US" dirty="0"/>
              <a:t>	</a:t>
            </a:r>
            <a:r>
              <a:rPr lang="en-US" dirty="0" smtClean="0"/>
              <a:t>           m </a:t>
            </a:r>
            <a:endParaRPr lang="en-US" dirty="0"/>
          </a:p>
          <a:p>
            <a:pPr>
              <a:spcBef>
                <a:spcPct val="50000"/>
              </a:spcBef>
            </a:pPr>
            <a:r>
              <a:rPr lang="en-US" dirty="0" smtClean="0"/>
              <a:t>Not in GO category </a:t>
            </a:r>
            <a:r>
              <a:rPr lang="en-US" dirty="0"/>
              <a:t>	 </a:t>
            </a:r>
            <a:r>
              <a:rPr lang="en-US" dirty="0" smtClean="0"/>
              <a:t>k-x </a:t>
            </a:r>
            <a:r>
              <a:rPr lang="en-US" dirty="0"/>
              <a:t>	     </a:t>
            </a:r>
            <a:r>
              <a:rPr lang="en-US" dirty="0" err="1" smtClean="0"/>
              <a:t>n-k+x</a:t>
            </a:r>
            <a:r>
              <a:rPr lang="en-US" dirty="0" smtClean="0"/>
              <a:t> </a:t>
            </a:r>
            <a:r>
              <a:rPr lang="en-US" dirty="0"/>
              <a:t>	</a:t>
            </a:r>
            <a:r>
              <a:rPr lang="en-US" dirty="0" smtClean="0"/>
              <a:t>           n </a:t>
            </a:r>
            <a:endParaRPr lang="en-US" dirty="0"/>
          </a:p>
          <a:p>
            <a:pPr>
              <a:spcBef>
                <a:spcPct val="50000"/>
              </a:spcBef>
            </a:pPr>
            <a:r>
              <a:rPr lang="en-US" dirty="0"/>
              <a:t>totals 		</a:t>
            </a:r>
            <a:r>
              <a:rPr lang="en-US" dirty="0" smtClean="0"/>
              <a:t> k </a:t>
            </a:r>
            <a:r>
              <a:rPr lang="en-US" dirty="0"/>
              <a:t>	   </a:t>
            </a:r>
            <a:r>
              <a:rPr lang="en-US" dirty="0" smtClean="0"/>
              <a:t>  </a:t>
            </a:r>
            <a:r>
              <a:rPr lang="en-US" dirty="0" err="1" smtClean="0"/>
              <a:t>m+n</a:t>
            </a:r>
            <a:r>
              <a:rPr lang="en-US" dirty="0" smtClean="0"/>
              <a:t> -k         m + n </a:t>
            </a:r>
            <a:r>
              <a:rPr lang="en-US" dirty="0"/>
              <a:t>(genes on array)</a:t>
            </a:r>
          </a:p>
          <a:p>
            <a:pPr>
              <a:spcBef>
                <a:spcPct val="50000"/>
              </a:spcBef>
            </a:pPr>
            <a:endParaRPr lang="en-US" dirty="0"/>
          </a:p>
        </p:txBody>
      </p:sp>
      <p:sp>
        <p:nvSpPr>
          <p:cNvPr id="24581" name="Text Box 11"/>
          <p:cNvSpPr txBox="1">
            <a:spLocks noChangeArrowheads="1"/>
          </p:cNvSpPr>
          <p:nvPr/>
        </p:nvSpPr>
        <p:spPr bwMode="auto">
          <a:xfrm>
            <a:off x="3124200" y="1487488"/>
            <a:ext cx="20129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u="sng" dirty="0"/>
              <a:t>Contingency table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524000" y="3886200"/>
            <a:ext cx="588103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So, now you are probably given something like the following:</a:t>
            </a:r>
          </a:p>
          <a:p>
            <a:r>
              <a:rPr lang="en-US" dirty="0" smtClean="0"/>
              <a:t>x   &lt;- </a:t>
            </a:r>
            <a:r>
              <a:rPr lang="en-US" dirty="0" smtClean="0">
                <a:solidFill>
                  <a:srgbClr val="FF0000"/>
                </a:solidFill>
              </a:rPr>
              <a:t>5 </a:t>
            </a:r>
            <a:r>
              <a:rPr lang="en-US" dirty="0" smtClean="0"/>
              <a:t>     #</a:t>
            </a:r>
            <a:r>
              <a:rPr lang="en-US" dirty="0" err="1" smtClean="0"/>
              <a:t>num_of_DEG</a:t>
            </a:r>
            <a:r>
              <a:rPr lang="en-US" dirty="0" smtClean="0"/>
              <a:t> in GO</a:t>
            </a:r>
          </a:p>
          <a:p>
            <a:r>
              <a:rPr lang="en-US" dirty="0" smtClean="0"/>
              <a:t>m &lt;- </a:t>
            </a:r>
            <a:r>
              <a:rPr lang="en-US" dirty="0" smtClean="0">
                <a:solidFill>
                  <a:srgbClr val="FF0000"/>
                </a:solidFill>
              </a:rPr>
              <a:t>20</a:t>
            </a:r>
            <a:r>
              <a:rPr lang="en-US" dirty="0" smtClean="0"/>
              <a:t>    #</a:t>
            </a:r>
            <a:r>
              <a:rPr lang="en-US" dirty="0" err="1" smtClean="0"/>
              <a:t>num_of_gene</a:t>
            </a:r>
            <a:r>
              <a:rPr lang="en-US" dirty="0" smtClean="0"/>
              <a:t> on chip in GO</a:t>
            </a:r>
          </a:p>
          <a:p>
            <a:r>
              <a:rPr lang="en-US" dirty="0" smtClean="0"/>
              <a:t>n  &lt;- 500  #</a:t>
            </a:r>
            <a:r>
              <a:rPr lang="en-US" dirty="0" err="1" smtClean="0"/>
              <a:t>num_of_gene</a:t>
            </a:r>
            <a:r>
              <a:rPr lang="en-US" dirty="0" smtClean="0"/>
              <a:t> on chip NOT in GO</a:t>
            </a:r>
          </a:p>
          <a:p>
            <a:r>
              <a:rPr lang="en-US" dirty="0" smtClean="0"/>
              <a:t>k   &lt;- 40    #</a:t>
            </a:r>
            <a:r>
              <a:rPr lang="en-US" dirty="0" err="1" smtClean="0"/>
              <a:t>num_of_DEG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64998" y="5389486"/>
            <a:ext cx="7714484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Comparing </a:t>
            </a:r>
            <a:r>
              <a:rPr lang="en-US" dirty="0" err="1" smtClean="0"/>
              <a:t>hypergeometric</a:t>
            </a:r>
            <a:r>
              <a:rPr lang="en-US" dirty="0" smtClean="0"/>
              <a:t> test vs. FET, watch out!!</a:t>
            </a:r>
          </a:p>
          <a:p>
            <a:r>
              <a:rPr lang="en-US" dirty="0" smtClean="0"/>
              <a:t>	</a:t>
            </a:r>
            <a:r>
              <a:rPr lang="en-US" sz="1600" b="1" i="1" u="sng" dirty="0" err="1" smtClean="0"/>
              <a:t>phyper</a:t>
            </a:r>
            <a:r>
              <a:rPr lang="en-US" sz="1600" b="1" i="1" u="sng" dirty="0" smtClean="0">
                <a:solidFill>
                  <a:srgbClr val="FF0000"/>
                </a:solidFill>
              </a:rPr>
              <a:t>((x-1),</a:t>
            </a:r>
            <a:r>
              <a:rPr lang="en-US" sz="1600" b="1" i="1" u="sng" dirty="0" smtClean="0"/>
              <a:t> m, n, k, </a:t>
            </a:r>
            <a:r>
              <a:rPr lang="en-US" sz="1600" b="1" i="1" u="sng" dirty="0" err="1" smtClean="0"/>
              <a:t>lower.tail</a:t>
            </a:r>
            <a:r>
              <a:rPr lang="en-US" sz="1600" b="1" i="1" u="sng" dirty="0" smtClean="0"/>
              <a:t>=FALSE)</a:t>
            </a:r>
          </a:p>
          <a:p>
            <a:r>
              <a:rPr lang="en-US" sz="1600" b="1" i="1" dirty="0"/>
              <a:t>	</a:t>
            </a:r>
            <a:r>
              <a:rPr lang="en-US" sz="1600" b="1" i="1" u="sng" dirty="0" smtClean="0"/>
              <a:t>(</a:t>
            </a:r>
            <a:r>
              <a:rPr lang="en-US" sz="1600" b="1" i="1" u="sng" dirty="0" err="1" smtClean="0"/>
              <a:t>fisher.test</a:t>
            </a:r>
            <a:r>
              <a:rPr lang="en-US" sz="1600" b="1" i="1" u="sng" dirty="0" smtClean="0"/>
              <a:t>(matrix(c(x,(k-x), (m-x), (</a:t>
            </a:r>
            <a:r>
              <a:rPr lang="en-US" sz="1600" b="1" i="1" u="sng" dirty="0" err="1" smtClean="0"/>
              <a:t>n-k+x</a:t>
            </a:r>
            <a:r>
              <a:rPr lang="en-US" sz="1600" b="1" i="1" u="sng" dirty="0" smtClean="0"/>
              <a:t>)),2,2), alternative='greater'))$</a:t>
            </a:r>
            <a:r>
              <a:rPr lang="en-US" sz="1600" b="1" i="1" u="sng" dirty="0" err="1" smtClean="0"/>
              <a:t>p.value</a:t>
            </a:r>
            <a:endParaRPr lang="en-US" sz="1600" b="1" i="1" u="sng" dirty="0"/>
          </a:p>
        </p:txBody>
      </p:sp>
      <p:grpSp>
        <p:nvGrpSpPr>
          <p:cNvPr id="6" name="Group 5"/>
          <p:cNvGrpSpPr/>
          <p:nvPr/>
        </p:nvGrpSpPr>
        <p:grpSpPr>
          <a:xfrm>
            <a:off x="906182" y="4571699"/>
            <a:ext cx="436725" cy="404336"/>
            <a:chOff x="821118" y="4592965"/>
            <a:chExt cx="436725" cy="404336"/>
          </a:xfrm>
        </p:grpSpPr>
        <p:sp>
          <p:nvSpPr>
            <p:cNvPr id="3" name="TextBox 2"/>
            <p:cNvSpPr txBox="1"/>
            <p:nvPr/>
          </p:nvSpPr>
          <p:spPr>
            <a:xfrm>
              <a:off x="821118" y="4610467"/>
              <a:ext cx="3337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</a:t>
              </a:r>
              <a:endParaRPr lang="en-US" dirty="0"/>
            </a:p>
          </p:txBody>
        </p:sp>
        <p:sp>
          <p:nvSpPr>
            <p:cNvPr id="5" name="Left Brace 4"/>
            <p:cNvSpPr/>
            <p:nvPr/>
          </p:nvSpPr>
          <p:spPr>
            <a:xfrm>
              <a:off x="1212124" y="4592965"/>
              <a:ext cx="45719" cy="404336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59547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smtClean="0"/>
              <a:t>Statistical Inference Recap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114800" y="1295400"/>
            <a:ext cx="4724400" cy="5334000"/>
          </a:xfrm>
          <a:solidFill>
            <a:schemeClr val="bg1"/>
          </a:solidFill>
          <a:ln w="38100" cap="flat">
            <a:solidFill>
              <a:srgbClr val="0000FF"/>
            </a:solidFill>
            <a:prstDash val="lgDash"/>
            <a:miter lim="800000"/>
            <a:headEnd/>
            <a:tailEnd/>
          </a:ln>
        </p:spPr>
        <p:txBody>
          <a:bodyPr/>
          <a:lstStyle/>
          <a:p>
            <a:pPr>
              <a:buFontTx/>
              <a:buNone/>
            </a:pPr>
            <a:r>
              <a:rPr lang="en-US" sz="2400" dirty="0" smtClean="0"/>
              <a:t>According to the </a:t>
            </a:r>
            <a:r>
              <a:rPr lang="en-US" sz="2400" dirty="0" err="1" smtClean="0"/>
              <a:t>hypergeometric</a:t>
            </a:r>
            <a:r>
              <a:rPr lang="en-US" sz="2400" dirty="0" smtClean="0"/>
              <a:t> distribution for determining significance of an enriched pathway, what does each term account for?</a:t>
            </a:r>
          </a:p>
          <a:p>
            <a:pPr>
              <a:buFontTx/>
              <a:buNone/>
            </a:pPr>
            <a:endParaRPr lang="en-US" sz="2400" dirty="0" smtClean="0"/>
          </a:p>
          <a:p>
            <a:r>
              <a:rPr lang="en-US" sz="2000" dirty="0" smtClean="0"/>
              <a:t>N: ___________________</a:t>
            </a:r>
          </a:p>
          <a:p>
            <a:pPr>
              <a:buFontTx/>
              <a:buNone/>
            </a:pPr>
            <a:endParaRPr lang="en-US" sz="2000" dirty="0" smtClean="0"/>
          </a:p>
          <a:p>
            <a:r>
              <a:rPr lang="en-US" sz="2000" dirty="0" smtClean="0"/>
              <a:t>n: ___________________</a:t>
            </a:r>
          </a:p>
          <a:p>
            <a:endParaRPr lang="en-US" sz="2000" dirty="0" smtClean="0"/>
          </a:p>
          <a:p>
            <a:r>
              <a:rPr lang="en-US" sz="2000" dirty="0" smtClean="0"/>
              <a:t>m: ___________________</a:t>
            </a:r>
          </a:p>
          <a:p>
            <a:endParaRPr lang="en-US" sz="2000" dirty="0" smtClean="0"/>
          </a:p>
          <a:p>
            <a:r>
              <a:rPr lang="en-US" sz="2000" dirty="0" smtClean="0"/>
              <a:t>k:____________________</a:t>
            </a:r>
          </a:p>
        </p:txBody>
      </p:sp>
      <p:graphicFrame>
        <p:nvGraphicFramePr>
          <p:cNvPr id="25604" name="Object 10"/>
          <p:cNvGraphicFramePr>
            <a:graphicFrameLocks noGrp="1" noChangeAspect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452067889"/>
              </p:ext>
            </p:extLst>
          </p:nvPr>
        </p:nvGraphicFramePr>
        <p:xfrm>
          <a:off x="228600" y="2590800"/>
          <a:ext cx="3657600" cy="2106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9" name="Equation" r:id="rId3" imgW="1587240" imgH="914400" progId="Equation.3">
                  <p:embed/>
                </p:oleObj>
              </mc:Choice>
              <mc:Fallback>
                <p:oleObj name="Equation" r:id="rId3" imgW="1587240" imgH="914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" y="2590800"/>
                        <a:ext cx="3657600" cy="2106613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1516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smtClean="0"/>
              <a:t>Statistical Inference Recap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114800" y="1295400"/>
            <a:ext cx="4724400" cy="5334000"/>
          </a:xfrm>
          <a:solidFill>
            <a:schemeClr val="bg1"/>
          </a:solidFill>
          <a:ln w="38100" cap="flat">
            <a:solidFill>
              <a:srgbClr val="0000FF"/>
            </a:solidFill>
            <a:prstDash val="lgDash"/>
            <a:miter lim="800000"/>
            <a:headEnd/>
            <a:tailEnd/>
          </a:ln>
        </p:spPr>
        <p:txBody>
          <a:bodyPr/>
          <a:lstStyle/>
          <a:p>
            <a:pPr>
              <a:lnSpc>
                <a:spcPct val="90000"/>
              </a:lnSpc>
              <a:buFontTx/>
              <a:buNone/>
            </a:pPr>
            <a:r>
              <a:rPr lang="en-US" sz="2400" dirty="0" smtClean="0"/>
              <a:t>According to the </a:t>
            </a:r>
            <a:r>
              <a:rPr lang="en-US" sz="2400" dirty="0" err="1" smtClean="0"/>
              <a:t>hypergeometric</a:t>
            </a:r>
            <a:r>
              <a:rPr lang="en-US" sz="2400" dirty="0" smtClean="0"/>
              <a:t> distribution for determining significance of an enriched pathway in a cluster, what does each term account for?</a:t>
            </a:r>
          </a:p>
          <a:p>
            <a:pPr>
              <a:lnSpc>
                <a:spcPct val="90000"/>
              </a:lnSpc>
              <a:buFontTx/>
              <a:buNone/>
            </a:pPr>
            <a:endParaRPr lang="en-US" sz="2400" dirty="0" smtClean="0"/>
          </a:p>
          <a:p>
            <a:pPr>
              <a:lnSpc>
                <a:spcPct val="90000"/>
              </a:lnSpc>
            </a:pPr>
            <a:r>
              <a:rPr lang="en-US" sz="2000" dirty="0" smtClean="0"/>
              <a:t>N: </a:t>
            </a:r>
            <a:r>
              <a:rPr lang="en-US" sz="2400" dirty="0" smtClean="0">
                <a:solidFill>
                  <a:srgbClr val="FF3300"/>
                </a:solidFill>
              </a:rPr>
              <a:t>genome (or array) size</a:t>
            </a:r>
            <a:r>
              <a:rPr lang="en-US" sz="2400" dirty="0" smtClean="0"/>
              <a:t> </a:t>
            </a:r>
            <a:endParaRPr lang="en-US" sz="2000" dirty="0" smtClean="0"/>
          </a:p>
          <a:p>
            <a:pPr>
              <a:lnSpc>
                <a:spcPct val="90000"/>
              </a:lnSpc>
              <a:buFontTx/>
              <a:buNone/>
            </a:pPr>
            <a:endParaRPr lang="en-US" sz="2000" dirty="0" smtClean="0"/>
          </a:p>
          <a:p>
            <a:pPr>
              <a:lnSpc>
                <a:spcPct val="90000"/>
              </a:lnSpc>
            </a:pPr>
            <a:r>
              <a:rPr lang="en-US" sz="2000" dirty="0" smtClean="0"/>
              <a:t>n: </a:t>
            </a:r>
            <a:r>
              <a:rPr lang="en-US" sz="2000" dirty="0">
                <a:solidFill>
                  <a:srgbClr val="FF3300"/>
                </a:solidFill>
              </a:rPr>
              <a:t>c</a:t>
            </a:r>
            <a:r>
              <a:rPr lang="en-US" sz="2000" dirty="0" smtClean="0">
                <a:solidFill>
                  <a:srgbClr val="FF3300"/>
                </a:solidFill>
              </a:rPr>
              <a:t>luster size</a:t>
            </a:r>
          </a:p>
          <a:p>
            <a:pPr>
              <a:lnSpc>
                <a:spcPct val="90000"/>
              </a:lnSpc>
            </a:pPr>
            <a:endParaRPr lang="en-US" sz="2000" dirty="0" smtClean="0"/>
          </a:p>
          <a:p>
            <a:pPr>
              <a:lnSpc>
                <a:spcPct val="90000"/>
              </a:lnSpc>
            </a:pPr>
            <a:r>
              <a:rPr lang="en-US" sz="2000" dirty="0" smtClean="0"/>
              <a:t>m: </a:t>
            </a:r>
            <a:r>
              <a:rPr lang="en-US" sz="2000" dirty="0" smtClean="0">
                <a:solidFill>
                  <a:srgbClr val="FF3300"/>
                </a:solidFill>
              </a:rPr>
              <a:t># of genes with the annotation of the pathway</a:t>
            </a:r>
          </a:p>
          <a:p>
            <a:pPr>
              <a:lnSpc>
                <a:spcPct val="90000"/>
              </a:lnSpc>
            </a:pPr>
            <a:endParaRPr lang="en-US" sz="2000" dirty="0" smtClean="0"/>
          </a:p>
          <a:p>
            <a:pPr>
              <a:lnSpc>
                <a:spcPct val="90000"/>
              </a:lnSpc>
            </a:pPr>
            <a:r>
              <a:rPr lang="en-US" sz="2000" dirty="0" smtClean="0"/>
              <a:t>k: </a:t>
            </a:r>
            <a:r>
              <a:rPr lang="en-US" sz="2000" dirty="0" smtClean="0">
                <a:solidFill>
                  <a:srgbClr val="FF3300"/>
                </a:solidFill>
              </a:rPr>
              <a:t># of genes in the cluster with the annotation of the pathway</a:t>
            </a:r>
          </a:p>
        </p:txBody>
      </p:sp>
      <p:graphicFrame>
        <p:nvGraphicFramePr>
          <p:cNvPr id="26628" name="Object 10"/>
          <p:cNvGraphicFramePr>
            <a:graphicFrameLocks noGrp="1" noChangeAspect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451629371"/>
              </p:ext>
            </p:extLst>
          </p:nvPr>
        </p:nvGraphicFramePr>
        <p:xfrm>
          <a:off x="228600" y="2590800"/>
          <a:ext cx="3657600" cy="2106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3" name="Equation" r:id="rId3" imgW="1587240" imgH="914400" progId="Equation.3">
                  <p:embed/>
                </p:oleObj>
              </mc:Choice>
              <mc:Fallback>
                <p:oleObj name="Equation" r:id="rId3" imgW="1587240" imgH="914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" y="2590800"/>
                        <a:ext cx="3657600" cy="2106613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93483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Define your own “gene set”</a:t>
            </a:r>
            <a:br>
              <a:rPr lang="en-US" dirty="0" smtClean="0"/>
            </a:br>
            <a:r>
              <a:rPr lang="en-US" sz="3100" dirty="0" smtClean="0"/>
              <a:t>--</a:t>
            </a:r>
            <a:r>
              <a:rPr lang="en-US" sz="3100" dirty="0" err="1" smtClean="0"/>
              <a:t>miRs</a:t>
            </a:r>
            <a:r>
              <a:rPr lang="en-US" sz="3100" dirty="0" smtClean="0"/>
              <a:t> vs. their targets</a:t>
            </a:r>
            <a:endParaRPr lang="en-US" sz="3100" dirty="0"/>
          </a:p>
        </p:txBody>
      </p:sp>
      <p:grpSp>
        <p:nvGrpSpPr>
          <p:cNvPr id="6" name="Group 5"/>
          <p:cNvGrpSpPr/>
          <p:nvPr/>
        </p:nvGrpSpPr>
        <p:grpSpPr>
          <a:xfrm>
            <a:off x="1295400" y="2362200"/>
            <a:ext cx="2362200" cy="3352800"/>
            <a:chOff x="1295400" y="2362200"/>
            <a:chExt cx="2362200" cy="3352800"/>
          </a:xfrm>
        </p:grpSpPr>
        <p:sp>
          <p:nvSpPr>
            <p:cNvPr id="4" name="Oval 3"/>
            <p:cNvSpPr/>
            <p:nvPr/>
          </p:nvSpPr>
          <p:spPr>
            <a:xfrm>
              <a:off x="1295400" y="2362200"/>
              <a:ext cx="2362200" cy="33528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667624" y="2915215"/>
              <a:ext cx="1617751" cy="22467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miRs_001</a:t>
              </a:r>
            </a:p>
            <a:p>
              <a:r>
                <a:rPr lang="en-US" sz="2800" dirty="0" smtClean="0"/>
                <a:t>miRs_002</a:t>
              </a:r>
              <a:endParaRPr lang="en-US" sz="2800" dirty="0"/>
            </a:p>
            <a:p>
              <a:r>
                <a:rPr lang="en-US" sz="2800" dirty="0" smtClean="0"/>
                <a:t>miRs_003</a:t>
              </a:r>
              <a:endParaRPr lang="en-US" sz="2800" dirty="0"/>
            </a:p>
            <a:p>
              <a:r>
                <a:rPr lang="en-US" sz="2800" dirty="0" smtClean="0"/>
                <a:t>miRs_004</a:t>
              </a:r>
              <a:endParaRPr lang="en-US" sz="2800" dirty="0"/>
            </a:p>
            <a:p>
              <a:r>
                <a:rPr lang="en-US" sz="2800" dirty="0" smtClean="0"/>
                <a:t>…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5562600" y="2357063"/>
            <a:ext cx="2362200" cy="3352800"/>
            <a:chOff x="1295400" y="2362200"/>
            <a:chExt cx="2362200" cy="3352800"/>
          </a:xfrm>
        </p:grpSpPr>
        <p:sp>
          <p:nvSpPr>
            <p:cNvPr id="8" name="Oval 7"/>
            <p:cNvSpPr/>
            <p:nvPr/>
          </p:nvSpPr>
          <p:spPr>
            <a:xfrm>
              <a:off x="1295400" y="2362200"/>
              <a:ext cx="2362200" cy="33528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005858" y="2748337"/>
              <a:ext cx="944489" cy="28623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Gene_A</a:t>
              </a:r>
              <a:endParaRPr lang="en-US" dirty="0" smtClean="0"/>
            </a:p>
            <a:p>
              <a:r>
                <a:rPr lang="en-US" dirty="0" err="1" smtClean="0"/>
                <a:t>Gene_B</a:t>
              </a:r>
              <a:endParaRPr lang="en-US" dirty="0"/>
            </a:p>
            <a:p>
              <a:r>
                <a:rPr lang="en-US" dirty="0" err="1" smtClean="0"/>
                <a:t>Gene_C</a:t>
              </a:r>
              <a:endParaRPr lang="en-US" dirty="0"/>
            </a:p>
            <a:p>
              <a:r>
                <a:rPr lang="en-US" dirty="0" err="1" smtClean="0"/>
                <a:t>Gene_D</a:t>
              </a:r>
              <a:endParaRPr lang="en-US" dirty="0" smtClean="0"/>
            </a:p>
            <a:p>
              <a:r>
                <a:rPr lang="en-US" dirty="0" err="1" smtClean="0"/>
                <a:t>Gene_E</a:t>
              </a:r>
              <a:endParaRPr lang="en-US" dirty="0" smtClean="0"/>
            </a:p>
            <a:p>
              <a:r>
                <a:rPr lang="en-US" dirty="0" err="1" smtClean="0"/>
                <a:t>Gene_F</a:t>
              </a:r>
              <a:endParaRPr lang="en-US" dirty="0" smtClean="0"/>
            </a:p>
            <a:p>
              <a:r>
                <a:rPr lang="en-US" dirty="0" err="1" smtClean="0"/>
                <a:t>Gene_G</a:t>
              </a:r>
              <a:endParaRPr lang="en-US" dirty="0" smtClean="0"/>
            </a:p>
            <a:p>
              <a:r>
                <a:rPr lang="en-US" dirty="0" err="1" smtClean="0"/>
                <a:t>Gene_H</a:t>
              </a:r>
              <a:endParaRPr lang="en-US" dirty="0" smtClean="0"/>
            </a:p>
            <a:p>
              <a:r>
                <a:rPr lang="en-US" dirty="0" err="1" smtClean="0"/>
                <a:t>Gene_I</a:t>
              </a:r>
              <a:endParaRPr lang="en-US" dirty="0"/>
            </a:p>
            <a:p>
              <a:r>
                <a:rPr lang="en-US" dirty="0" smtClean="0"/>
                <a:t>…</a:t>
              </a:r>
            </a:p>
          </p:txBody>
        </p:sp>
      </p:grpSp>
      <p:cxnSp>
        <p:nvCxnSpPr>
          <p:cNvPr id="11" name="Straight Arrow Connector 10"/>
          <p:cNvCxnSpPr/>
          <p:nvPr/>
        </p:nvCxnSpPr>
        <p:spPr>
          <a:xfrm flipV="1">
            <a:off x="3285375" y="2915215"/>
            <a:ext cx="2987683" cy="28518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3285375" y="3200400"/>
            <a:ext cx="2987683" cy="228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3285375" y="3200400"/>
            <a:ext cx="3039225" cy="1066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3200400" y="3200400"/>
            <a:ext cx="3124200" cy="3810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3200400" y="3581400"/>
            <a:ext cx="3124200" cy="152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3200400" y="3581400"/>
            <a:ext cx="3072658" cy="685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5" idx="3"/>
          </p:cNvCxnSpPr>
          <p:nvPr/>
        </p:nvCxnSpPr>
        <p:spPr>
          <a:xfrm flipV="1">
            <a:off x="3285375" y="4038599"/>
            <a:ext cx="3039225" cy="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3200400" y="4495800"/>
            <a:ext cx="3124200" cy="609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3200400" y="4495800"/>
            <a:ext cx="3124200" cy="76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V="1">
            <a:off x="3200400" y="2915215"/>
            <a:ext cx="3124200" cy="158058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5" idx="3"/>
          </p:cNvCxnSpPr>
          <p:nvPr/>
        </p:nvCxnSpPr>
        <p:spPr>
          <a:xfrm>
            <a:off x="3285375" y="4038600"/>
            <a:ext cx="3039225" cy="7620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2263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parametric approach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077200" cy="2590799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To associate the microRNA’s “expression” to their target genes</a:t>
            </a:r>
          </a:p>
          <a:p>
            <a:r>
              <a:rPr lang="en-US" dirty="0" err="1"/>
              <a:t>Hypergenometric</a:t>
            </a:r>
            <a:r>
              <a:rPr lang="en-US" dirty="0"/>
              <a:t> </a:t>
            </a:r>
            <a:r>
              <a:rPr lang="en-US" dirty="0" smtClean="0"/>
              <a:t>distribution</a:t>
            </a:r>
            <a:endParaRPr lang="en-US" dirty="0"/>
          </a:p>
          <a:p>
            <a:pPr lvl="1"/>
            <a:r>
              <a:rPr lang="en-US" dirty="0" smtClean="0"/>
              <a:t>All genes on the </a:t>
            </a:r>
            <a:r>
              <a:rPr lang="en-US" dirty="0" err="1" smtClean="0"/>
              <a:t>affymetrix</a:t>
            </a:r>
            <a:r>
              <a:rPr lang="en-US" dirty="0" smtClean="0"/>
              <a:t> array (</a:t>
            </a:r>
            <a:r>
              <a:rPr lang="en-US" dirty="0">
                <a:solidFill>
                  <a:srgbClr val="31EF95"/>
                </a:solidFill>
              </a:rPr>
              <a:t>total # of genes -- </a:t>
            </a:r>
            <a:r>
              <a:rPr lang="en-US" b="1" dirty="0">
                <a:solidFill>
                  <a:srgbClr val="31EF95"/>
                </a:solidFill>
              </a:rPr>
              <a:t>N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Of which, some are “predicted” as microRNA targets </a:t>
            </a:r>
            <a:r>
              <a:rPr lang="en-US" b="1" dirty="0" smtClean="0">
                <a:solidFill>
                  <a:srgbClr val="7030A0"/>
                </a:solidFill>
              </a:rPr>
              <a:t>(m) </a:t>
            </a:r>
            <a:r>
              <a:rPr lang="en-US" b="1" dirty="0">
                <a:solidFill>
                  <a:srgbClr val="7030A0"/>
                </a:solidFill>
                <a:sym typeface="Wingdings" panose="05000000000000000000" pitchFamily="2" charset="2"/>
              </a:rPr>
              <a:t> </a:t>
            </a:r>
            <a:r>
              <a:rPr lang="en-US" b="1" dirty="0" smtClean="0">
                <a:solidFill>
                  <a:srgbClr val="7030A0"/>
                </a:solidFill>
                <a:sym typeface="Wingdings" panose="05000000000000000000" pitchFamily="2" charset="2"/>
              </a:rPr>
              <a:t>&lt;-- a microRNA target set</a:t>
            </a:r>
            <a:endParaRPr lang="en-US" dirty="0"/>
          </a:p>
          <a:p>
            <a:pPr lvl="1"/>
            <a:r>
              <a:rPr lang="en-US" dirty="0" smtClean="0"/>
              <a:t>DEG lists obtained from 17 contrasts (</a:t>
            </a:r>
            <a:r>
              <a:rPr lang="en-US" dirty="0" smtClean="0">
                <a:solidFill>
                  <a:srgbClr val="00B0F0"/>
                </a:solidFill>
              </a:rPr>
              <a:t>n</a:t>
            </a:r>
            <a:r>
              <a:rPr lang="en-US" dirty="0" smtClean="0"/>
              <a:t>) </a:t>
            </a:r>
          </a:p>
          <a:p>
            <a:pPr lvl="1"/>
            <a:r>
              <a:rPr lang="en-US" dirty="0" smtClean="0"/>
              <a:t>Of which, </a:t>
            </a:r>
            <a:r>
              <a:rPr lang="en-US" b="1" dirty="0" smtClean="0">
                <a:solidFill>
                  <a:srgbClr val="FF0000"/>
                </a:solidFill>
              </a:rPr>
              <a:t>k </a:t>
            </a:r>
            <a:r>
              <a:rPr lang="en-US" dirty="0" smtClean="0"/>
              <a:t>genes belong to </a:t>
            </a:r>
            <a:r>
              <a:rPr lang="en-US" b="1" dirty="0" smtClean="0">
                <a:solidFill>
                  <a:srgbClr val="7030A0"/>
                </a:solidFill>
                <a:sym typeface="Wingdings" panose="05000000000000000000" pitchFamily="2" charset="2"/>
              </a:rPr>
              <a:t>this </a:t>
            </a:r>
            <a:r>
              <a:rPr lang="en-US" b="1" dirty="0">
                <a:solidFill>
                  <a:srgbClr val="7030A0"/>
                </a:solidFill>
                <a:sym typeface="Wingdings" panose="05000000000000000000" pitchFamily="2" charset="2"/>
              </a:rPr>
              <a:t>microRNA target </a:t>
            </a:r>
            <a:r>
              <a:rPr lang="en-US" b="1" dirty="0" smtClean="0">
                <a:solidFill>
                  <a:srgbClr val="7030A0"/>
                </a:solidFill>
                <a:sym typeface="Wingdings" panose="05000000000000000000" pitchFamily="2" charset="2"/>
              </a:rPr>
              <a:t>set</a:t>
            </a:r>
            <a:endParaRPr lang="en-US" dirty="0"/>
          </a:p>
          <a:p>
            <a:r>
              <a:rPr lang="en-US" dirty="0" smtClean="0"/>
              <a:t>In practice, a Fisher’s exact test was used</a:t>
            </a:r>
            <a:endParaRPr lang="en-US" dirty="0"/>
          </a:p>
        </p:txBody>
      </p:sp>
      <p:graphicFrame>
        <p:nvGraphicFramePr>
          <p:cNvPr id="4" name="Object 3"/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1001843750"/>
              </p:ext>
            </p:extLst>
          </p:nvPr>
        </p:nvGraphicFramePr>
        <p:xfrm>
          <a:off x="494014" y="4648200"/>
          <a:ext cx="3730625" cy="1385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2" name="Equation" r:id="rId3" imgW="1523880" imgH="914400" progId="Equation.3">
                  <p:embed/>
                </p:oleObj>
              </mc:Choice>
              <mc:Fallback>
                <p:oleObj name="Equation" r:id="rId3" imgW="1523880" imgH="914400" progId="Equation.3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4014" y="4648200"/>
                        <a:ext cx="3730625" cy="1385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1015596684"/>
              </p:ext>
            </p:extLst>
          </p:nvPr>
        </p:nvGraphicFramePr>
        <p:xfrm>
          <a:off x="4800600" y="4642208"/>
          <a:ext cx="3886200" cy="1404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3" name="Equation" r:id="rId5" imgW="1587240" imgH="914400" progId="Equation.3">
                  <p:embed/>
                </p:oleObj>
              </mc:Choice>
              <mc:Fallback>
                <p:oleObj name="Equation" r:id="rId5" imgW="1587240" imgH="914400" progId="Equation.3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00600" y="4642208"/>
                        <a:ext cx="3886200" cy="14049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685800" y="6142870"/>
            <a:ext cx="3575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Hypergeometric</a:t>
            </a:r>
            <a:r>
              <a:rPr lang="en-US" dirty="0" smtClean="0"/>
              <a:t> distribution density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929906" y="6142870"/>
            <a:ext cx="2104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Hypergeometric</a:t>
            </a:r>
            <a:r>
              <a:rPr lang="en-US" dirty="0" smtClean="0"/>
              <a:t> test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0273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90629" y="88602"/>
            <a:ext cx="8610600" cy="1066800"/>
          </a:xfrm>
          <a:solidFill>
            <a:schemeClr val="bg1"/>
          </a:solidFill>
        </p:spPr>
        <p:txBody>
          <a:bodyPr>
            <a:normAutofit fontScale="90000"/>
          </a:bodyPr>
          <a:lstStyle/>
          <a:p>
            <a:pPr eaLnBrk="1" hangingPunct="1"/>
            <a:r>
              <a:rPr lang="en-US" sz="3600" dirty="0" smtClean="0"/>
              <a:t>Ingenuity Pathway Analysis (IPA) </a:t>
            </a:r>
            <a:br>
              <a:rPr lang="en-US" sz="3600" dirty="0" smtClean="0"/>
            </a:br>
            <a:r>
              <a:rPr lang="en-US" sz="3600" dirty="0" smtClean="0"/>
              <a:t>--</a:t>
            </a:r>
            <a:r>
              <a:rPr lang="en-US" sz="2800" dirty="0" smtClean="0"/>
              <a:t>Knowledgebase 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240447" y="1570070"/>
            <a:ext cx="6629400" cy="2552486"/>
          </a:xfrm>
        </p:spPr>
        <p:txBody>
          <a:bodyPr/>
          <a:lstStyle/>
          <a:p>
            <a:pPr eaLnBrk="1" hangingPunct="1">
              <a:lnSpc>
                <a:spcPct val="80000"/>
              </a:lnSpc>
              <a:spcAft>
                <a:spcPct val="30000"/>
              </a:spcAft>
            </a:pPr>
            <a:r>
              <a:rPr lang="en-US" sz="2400" dirty="0" smtClean="0"/>
              <a:t>Desktop Java application utilizing a remote server for data, analysis and file management</a:t>
            </a:r>
          </a:p>
          <a:p>
            <a:pPr eaLnBrk="1" hangingPunct="1">
              <a:lnSpc>
                <a:spcPct val="80000"/>
              </a:lnSpc>
              <a:spcAft>
                <a:spcPct val="30000"/>
              </a:spcAft>
            </a:pPr>
            <a:r>
              <a:rPr lang="en-US" sz="2400" dirty="0" smtClean="0"/>
              <a:t>IPA Ontology: </a:t>
            </a:r>
            <a:r>
              <a:rPr lang="en-US" sz="2400" dirty="0" err="1" smtClean="0"/>
              <a:t>Curation</a:t>
            </a:r>
            <a:r>
              <a:rPr lang="en-US" sz="2400" dirty="0" smtClean="0"/>
              <a:t> of the scientific literature and content extraction of the IPA repository of molecular interactions, regulatory events, biological processes, gene-to-phenotype associations, and chemical knowledge</a:t>
            </a:r>
          </a:p>
        </p:txBody>
      </p:sp>
      <p:pic>
        <p:nvPicPr>
          <p:cNvPr id="28676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8674" y="4100629"/>
            <a:ext cx="6019800" cy="2611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52244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IPA Enrichment Analysis</a:t>
            </a:r>
          </a:p>
        </p:txBody>
      </p:sp>
      <p:sp>
        <p:nvSpPr>
          <p:cNvPr id="8" name="Rectangle 3"/>
          <p:cNvSpPr>
            <a:spLocks noGrp="1" noChangeArrowheads="1"/>
          </p:cNvSpPr>
          <p:nvPr>
            <p:ph idx="1"/>
          </p:nvPr>
        </p:nvSpPr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 fontAlgn="base">
              <a:spcBef>
                <a:spcPct val="20000"/>
              </a:spcBef>
              <a:spcAft>
                <a:spcPct val="30000"/>
              </a:spcAft>
              <a:buFontTx/>
              <a:buChar char="•"/>
            </a:pPr>
            <a:r>
              <a:rPr lang="en-US" sz="2800" dirty="0" smtClean="0">
                <a:solidFill>
                  <a:srgbClr val="000000"/>
                </a:solidFill>
              </a:rPr>
              <a:t>Uses the Fisher’s exact test to determine the significance of a functional group or pathway</a:t>
            </a:r>
          </a:p>
          <a:p>
            <a:pPr marL="742950" lvl="1" indent="-285750" fontAlgn="base">
              <a:spcBef>
                <a:spcPct val="20000"/>
              </a:spcBef>
              <a:spcAft>
                <a:spcPct val="30000"/>
              </a:spcAft>
              <a:buFontTx/>
              <a:buChar char="–"/>
            </a:pPr>
            <a:r>
              <a:rPr lang="en-US" sz="2400" dirty="0" smtClean="0">
                <a:solidFill>
                  <a:srgbClr val="000000"/>
                </a:solidFill>
              </a:rPr>
              <a:t># molecules in a list that are associated with a function/pathway (</a:t>
            </a:r>
            <a:r>
              <a:rPr lang="en-US" sz="2400" b="1" dirty="0" smtClean="0">
                <a:solidFill>
                  <a:srgbClr val="00B0F0"/>
                </a:solidFill>
              </a:rPr>
              <a:t>k</a:t>
            </a:r>
            <a:r>
              <a:rPr lang="en-US" sz="2400" dirty="0" smtClean="0">
                <a:solidFill>
                  <a:srgbClr val="000000"/>
                </a:solidFill>
              </a:rPr>
              <a:t>)</a:t>
            </a:r>
          </a:p>
          <a:p>
            <a:pPr marL="742950" lvl="1" indent="-285750" fontAlgn="base">
              <a:spcBef>
                <a:spcPct val="20000"/>
              </a:spcBef>
              <a:spcAft>
                <a:spcPct val="30000"/>
              </a:spcAft>
              <a:buFontTx/>
              <a:buChar char="–"/>
            </a:pPr>
            <a:r>
              <a:rPr lang="en-US" sz="2400" dirty="0" smtClean="0">
                <a:solidFill>
                  <a:srgbClr val="000000"/>
                </a:solidFill>
              </a:rPr>
              <a:t>total # of molecules that are associated with a function/pathway (</a:t>
            </a:r>
            <a:r>
              <a:rPr lang="en-US" sz="2400" b="1" dirty="0" smtClean="0">
                <a:solidFill>
                  <a:srgbClr val="7030A0"/>
                </a:solidFill>
              </a:rPr>
              <a:t>m</a:t>
            </a:r>
            <a:r>
              <a:rPr lang="en-US" sz="2400" dirty="0" smtClean="0">
                <a:solidFill>
                  <a:srgbClr val="000000"/>
                </a:solidFill>
              </a:rPr>
              <a:t>)</a:t>
            </a:r>
          </a:p>
          <a:p>
            <a:pPr marL="742950" lvl="1" indent="-285750" fontAlgn="base">
              <a:spcBef>
                <a:spcPct val="20000"/>
              </a:spcBef>
              <a:spcAft>
                <a:spcPct val="30000"/>
              </a:spcAft>
              <a:buFontTx/>
              <a:buChar char="–"/>
            </a:pPr>
            <a:r>
              <a:rPr lang="en-US" sz="2400" dirty="0" smtClean="0">
                <a:solidFill>
                  <a:srgbClr val="000000"/>
                </a:solidFill>
              </a:rPr>
              <a:t># of molecules in all possible functions/pathways (</a:t>
            </a:r>
            <a:r>
              <a:rPr lang="en-US" sz="2400" b="1" dirty="0" smtClean="0">
                <a:solidFill>
                  <a:srgbClr val="FF0000"/>
                </a:solidFill>
              </a:rPr>
              <a:t>N</a:t>
            </a:r>
            <a:r>
              <a:rPr lang="en-US" sz="2400" dirty="0" smtClean="0">
                <a:solidFill>
                  <a:srgbClr val="000000"/>
                </a:solidFill>
              </a:rPr>
              <a:t>)</a:t>
            </a:r>
          </a:p>
          <a:p>
            <a:pPr marL="742950" lvl="1" indent="-285750" fontAlgn="base">
              <a:spcBef>
                <a:spcPct val="20000"/>
              </a:spcBef>
              <a:spcAft>
                <a:spcPct val="30000"/>
              </a:spcAft>
              <a:buFontTx/>
              <a:buChar char="–"/>
            </a:pPr>
            <a:r>
              <a:rPr lang="en-US" sz="2400" dirty="0" smtClean="0">
                <a:solidFill>
                  <a:srgbClr val="000000"/>
                </a:solidFill>
              </a:rPr>
              <a:t># of molecules in a list (</a:t>
            </a:r>
            <a:r>
              <a:rPr lang="en-US" sz="2400" b="1" dirty="0" smtClean="0">
                <a:solidFill>
                  <a:srgbClr val="00B050"/>
                </a:solidFill>
              </a:rPr>
              <a:t>n</a:t>
            </a:r>
            <a:r>
              <a:rPr lang="en-US" sz="2400" dirty="0" smtClean="0">
                <a:solidFill>
                  <a:srgbClr val="000000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432231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Outline of the pathway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Knowledge based pathway analysis</a:t>
            </a:r>
          </a:p>
          <a:p>
            <a:pPr lvl="1"/>
            <a:r>
              <a:rPr lang="en-US" dirty="0" smtClean="0"/>
              <a:t>Available knowledge bases</a:t>
            </a:r>
          </a:p>
          <a:p>
            <a:r>
              <a:rPr lang="en-US" dirty="0" smtClean="0"/>
              <a:t>Two major statistical approaches</a:t>
            </a:r>
          </a:p>
          <a:p>
            <a:pPr lvl="1"/>
            <a:r>
              <a:rPr lang="en-US" dirty="0" smtClean="0"/>
              <a:t>Parametric: </a:t>
            </a:r>
            <a:r>
              <a:rPr lang="en-US" dirty="0" err="1" smtClean="0"/>
              <a:t>Hypergeometric</a:t>
            </a:r>
            <a:r>
              <a:rPr lang="en-US" dirty="0" smtClean="0"/>
              <a:t>/Fisher Exact Test (FET)</a:t>
            </a:r>
          </a:p>
          <a:p>
            <a:pPr lvl="1"/>
            <a:r>
              <a:rPr lang="en-US" dirty="0" smtClean="0"/>
              <a:t>Non-parametric: Kolmogorov-Smirnov/ranking statistics</a:t>
            </a:r>
          </a:p>
          <a:p>
            <a:r>
              <a:rPr lang="en-US" dirty="0" smtClean="0"/>
              <a:t>Hands </a:t>
            </a:r>
            <a:r>
              <a:rPr lang="en-US" dirty="0"/>
              <a:t>on practice</a:t>
            </a:r>
          </a:p>
          <a:p>
            <a:pPr lvl="1"/>
            <a:r>
              <a:rPr lang="en-US" dirty="0"/>
              <a:t>Parametric </a:t>
            </a:r>
            <a:r>
              <a:rPr lang="en-US" dirty="0">
                <a:sym typeface="Wingdings" pitchFamily="2" charset="2"/>
              </a:rPr>
              <a:t>--&gt; IPA</a:t>
            </a:r>
          </a:p>
          <a:p>
            <a:pPr lvl="1"/>
            <a:r>
              <a:rPr lang="en-US" dirty="0">
                <a:sym typeface="Wingdings" pitchFamily="2" charset="2"/>
              </a:rPr>
              <a:t>Non-parametric --&gt; GSEA</a:t>
            </a:r>
            <a:endParaRPr lang="en-US" dirty="0"/>
          </a:p>
          <a:p>
            <a:r>
              <a:rPr lang="en-US" dirty="0" smtClean="0"/>
              <a:t>The proceedings in pathway analysis research</a:t>
            </a:r>
          </a:p>
        </p:txBody>
      </p:sp>
    </p:spTree>
    <p:extLst>
      <p:ext uri="{BB962C8B-B14F-4D97-AF65-F5344CB8AC3E}">
        <p14:creationId xmlns:p14="http://schemas.microsoft.com/office/powerpoint/2010/main" val="3647887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188" y="76200"/>
            <a:ext cx="6905625" cy="670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ight Brace 3"/>
          <p:cNvSpPr/>
          <p:nvPr/>
        </p:nvSpPr>
        <p:spPr>
          <a:xfrm rot="16200000">
            <a:off x="1369027" y="2819400"/>
            <a:ext cx="838201" cy="1752600"/>
          </a:xfrm>
          <a:prstGeom prst="rightBrac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981200" y="3049930"/>
            <a:ext cx="6042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solidFill>
                  <a:srgbClr val="FF0000"/>
                </a:solidFill>
              </a:rPr>
              <a:t>Nrf2-mediated oxidative </a:t>
            </a:r>
            <a:r>
              <a:rPr lang="en-US" b="1" dirty="0" smtClean="0">
                <a:solidFill>
                  <a:srgbClr val="FF0000"/>
                </a:solidFill>
              </a:rPr>
              <a:t>stress in wild type strain at 24 hours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032540" y="2467164"/>
            <a:ext cx="461665" cy="4306756"/>
          </a:xfrm>
          <a:prstGeom prst="rect">
            <a:avLst/>
          </a:prstGeom>
          <a:noFill/>
        </p:spPr>
        <p:txBody>
          <a:bodyPr vert="vert" wrap="none" rtlCol="0">
            <a:spAutoFit/>
          </a:bodyPr>
          <a:lstStyle/>
          <a:p>
            <a:r>
              <a:rPr lang="en-US" dirty="0" smtClean="0"/>
              <a:t>All the DEGs in the pathway are up-regulated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8043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243584" cy="6858000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5198" y="2536844"/>
            <a:ext cx="3590925" cy="431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Striped Right Arrow 2"/>
          <p:cNvSpPr/>
          <p:nvPr/>
        </p:nvSpPr>
        <p:spPr>
          <a:xfrm>
            <a:off x="3810000" y="4800600"/>
            <a:ext cx="1371600" cy="533400"/>
          </a:xfrm>
          <a:prstGeom prst="striped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5029200" y="1022866"/>
            <a:ext cx="32702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WT_SFN_24hr vs. WT_NT_24 </a:t>
            </a:r>
            <a:r>
              <a:rPr lang="en-US" dirty="0" err="1" smtClean="0"/>
              <a:t>hr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495800" y="6457583"/>
            <a:ext cx="4619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By all means, ONLY exists in the wild type strain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6438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Three upstream regulators 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2" y="2289160"/>
            <a:ext cx="9137558" cy="20659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95167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96928"/>
            <a:ext cx="9144000" cy="61654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065206" y="151894"/>
            <a:ext cx="70135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Cell death and survival, cancer, hematological disease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334034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Comparison with Nrf2 KD – 24 </a:t>
            </a:r>
            <a:r>
              <a:rPr lang="en-US" dirty="0" err="1" smtClean="0"/>
              <a:t>hrs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467919"/>
            <a:ext cx="3419475" cy="536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9252" y="1471344"/>
            <a:ext cx="1905000" cy="544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Cloud 3"/>
          <p:cNvSpPr/>
          <p:nvPr/>
        </p:nvSpPr>
        <p:spPr>
          <a:xfrm>
            <a:off x="4486275" y="3581400"/>
            <a:ext cx="1512977" cy="1295400"/>
          </a:xfrm>
          <a:prstGeom prst="cloud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533400" y="4381500"/>
            <a:ext cx="1295400" cy="99060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40119" y="5412500"/>
            <a:ext cx="786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 W.T.</a:t>
            </a:r>
            <a:endParaRPr lang="en-US" dirty="0"/>
          </a:p>
        </p:txBody>
      </p:sp>
      <p:cxnSp>
        <p:nvCxnSpPr>
          <p:cNvPr id="9" name="Straight Arrow Connector 8"/>
          <p:cNvCxnSpPr/>
          <p:nvPr/>
        </p:nvCxnSpPr>
        <p:spPr>
          <a:xfrm flipH="1" flipV="1">
            <a:off x="7411948" y="4270196"/>
            <a:ext cx="1066800" cy="64770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931357" y="4954761"/>
            <a:ext cx="1148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 Nrf2 KO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0277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Parametric approach summary</a:t>
            </a:r>
            <a:endParaRPr lang="en-US" sz="3600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700" dirty="0" smtClean="0"/>
              <a:t>Statistics distribution based test (hyper geometric/FET)</a:t>
            </a:r>
          </a:p>
          <a:p>
            <a:r>
              <a:rPr lang="en-US" sz="2700" dirty="0" smtClean="0"/>
              <a:t>And, there are a few violations (will be addressed shortly)</a:t>
            </a:r>
          </a:p>
          <a:p>
            <a:r>
              <a:rPr lang="en-US" sz="2700" dirty="0" smtClean="0"/>
              <a:t>Knowledgebase used matters</a:t>
            </a:r>
            <a:endParaRPr lang="en-US" sz="2700" dirty="0"/>
          </a:p>
          <a:p>
            <a:r>
              <a:rPr lang="en-US" sz="2700" dirty="0" smtClean="0"/>
              <a:t>Hands on practice on IPA </a:t>
            </a:r>
          </a:p>
        </p:txBody>
      </p:sp>
    </p:spTree>
    <p:extLst>
      <p:ext uri="{BB962C8B-B14F-4D97-AF65-F5344CB8AC3E}">
        <p14:creationId xmlns:p14="http://schemas.microsoft.com/office/powerpoint/2010/main" val="1528616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non-parametric approach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Based on Kolmogorov-Smirnov (K-S) test</a:t>
            </a:r>
          </a:p>
          <a:p>
            <a:r>
              <a:rPr lang="en-US" dirty="0" smtClean="0"/>
              <a:t>Compare a sample empirical distribution function to the reference distribution</a:t>
            </a:r>
          </a:p>
          <a:p>
            <a:r>
              <a:rPr lang="en-US" dirty="0" smtClean="0"/>
              <a:t>Or, compare two sample empirical distribution functions</a:t>
            </a:r>
          </a:p>
          <a:p>
            <a:r>
              <a:rPr lang="en-US" dirty="0" smtClean="0"/>
              <a:t>The test is performed in relevant to different null hypothesis setting</a:t>
            </a:r>
          </a:p>
        </p:txBody>
      </p:sp>
    </p:spTree>
    <p:extLst>
      <p:ext uri="{BB962C8B-B14F-4D97-AF65-F5344CB8AC3E}">
        <p14:creationId xmlns:p14="http://schemas.microsoft.com/office/powerpoint/2010/main" val="411291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Gene set enrichment analysis (GSEA)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1"/>
                <a:ext cx="8229600" cy="4114800"/>
              </a:xfrm>
            </p:spPr>
            <p:txBody>
              <a:bodyPr>
                <a:normAutofit fontScale="55000" lnSpcReduction="20000"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dirty="0" smtClean="0"/>
                  <a:t>Given an </a:t>
                </a:r>
                <a:r>
                  <a:rPr lang="en-US" i="1" dirty="0"/>
                  <a:t>a priori </a:t>
                </a:r>
                <a:r>
                  <a:rPr lang="en-US" dirty="0"/>
                  <a:t>defined set of genes </a:t>
                </a:r>
                <a:r>
                  <a:rPr lang="en-US" dirty="0" smtClean="0"/>
                  <a:t>(i.e. genes encoding products in a metabolic pathway, or sharing the same GO category)</a:t>
                </a:r>
                <a:endParaRPr lang="en-US" dirty="0"/>
              </a:p>
              <a:p>
                <a:pPr>
                  <a:spcAft>
                    <a:spcPts val="600"/>
                  </a:spcAft>
                </a:pPr>
                <a:r>
                  <a:rPr lang="en-US" dirty="0" smtClean="0"/>
                  <a:t>The goal is to determine whether the members in a set S are randomly distributed throughout all sorted genes (L)</a:t>
                </a:r>
              </a:p>
              <a:p>
                <a:r>
                  <a:rPr lang="en-US" dirty="0" err="1" smtClean="0"/>
                  <a:t>Mootha</a:t>
                </a:r>
                <a:r>
                  <a:rPr lang="en-US" dirty="0" smtClean="0"/>
                  <a:t> </a:t>
                </a:r>
                <a:r>
                  <a:rPr lang="en-US" i="1" dirty="0"/>
                  <a:t>et al. </a:t>
                </a:r>
                <a:r>
                  <a:rPr lang="en-US" dirty="0"/>
                  <a:t>[2003] suggest to use the </a:t>
                </a:r>
                <a:r>
                  <a:rPr lang="en-US" dirty="0" smtClean="0"/>
                  <a:t>Kolmogorov-Smirnov statistic:</a:t>
                </a:r>
              </a:p>
              <a:p>
                <a:pPr lvl="1"/>
                <a:r>
                  <a:rPr lang="en-US" dirty="0" smtClean="0"/>
                  <a:t>First, sort </a:t>
                </a:r>
                <a:r>
                  <a:rPr lang="en-US" dirty="0"/>
                  <a:t>all genes by </a:t>
                </a:r>
                <a:r>
                  <a:rPr lang="en-US" dirty="0" smtClean="0"/>
                  <a:t>some criteria</a:t>
                </a:r>
              </a:p>
              <a:p>
                <a:pPr lvl="1"/>
                <a:r>
                  <a:rPr lang="en-US" dirty="0" smtClean="0"/>
                  <a:t>Go </a:t>
                </a:r>
                <a:r>
                  <a:rPr lang="en-US" dirty="0"/>
                  <a:t>through the list, increasing a running sum for each </a:t>
                </a:r>
                <a:r>
                  <a:rPr lang="en-US" dirty="0" smtClean="0"/>
                  <a:t>gene in </a:t>
                </a:r>
                <a:r>
                  <a:rPr lang="en-US" dirty="0"/>
                  <a:t>the gene set by (</a:t>
                </a:r>
                <a:r>
                  <a:rPr lang="en-US" i="1" dirty="0" smtClean="0"/>
                  <a:t>N-n</a:t>
                </a:r>
                <a:r>
                  <a:rPr lang="en-US" dirty="0" smtClean="0"/>
                  <a:t>) 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i="1">
                            <a:latin typeface="Cambria Math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/>
                              </a:rPr>
                              <m:t>𝑁</m:t>
                            </m:r>
                            <m:r>
                              <a:rPr lang="en-US" i="1">
                                <a:latin typeface="Cambria Math"/>
                              </a:rPr>
                              <m:t>−</m:t>
                            </m:r>
                            <m:r>
                              <a:rPr lang="en-US" i="1">
                                <a:latin typeface="Cambria Math"/>
                              </a:rPr>
                              <m:t>𝐺</m:t>
                            </m:r>
                          </m:num>
                          <m:den>
                            <m:r>
                              <a:rPr lang="en-US" i="1">
                                <a:latin typeface="Cambria Math"/>
                              </a:rPr>
                              <m:t>𝐺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dirty="0"/>
                  <a:t>, if </a:t>
                </a:r>
                <a:r>
                  <a:rPr lang="en-US" i="1" dirty="0"/>
                  <a:t>R</a:t>
                </a:r>
                <a:r>
                  <a:rPr lang="en-US" i="1" baseline="-25000" dirty="0"/>
                  <a:t>i</a:t>
                </a:r>
                <a:r>
                  <a:rPr lang="en-US" dirty="0"/>
                  <a:t> is a member of </a:t>
                </a:r>
                <a:r>
                  <a:rPr lang="en-US" dirty="0" smtClean="0"/>
                  <a:t>S</a:t>
                </a:r>
                <a:endParaRPr lang="en-US" i="1" dirty="0" smtClean="0">
                  <a:latin typeface="Cambria Math"/>
                </a:endParaRPr>
              </a:p>
              <a:p>
                <a:pPr lvl="1"/>
                <a:r>
                  <a:rPr lang="en-US" dirty="0" smtClean="0"/>
                  <a:t>And </a:t>
                </a:r>
                <a:r>
                  <a:rPr lang="en-US" dirty="0"/>
                  <a:t>decreasing it for each </a:t>
                </a:r>
                <a:r>
                  <a:rPr lang="en-US" dirty="0" smtClean="0"/>
                  <a:t>gene not </a:t>
                </a:r>
                <a:r>
                  <a:rPr lang="en-US" dirty="0"/>
                  <a:t>in the gene set by </a:t>
                </a:r>
                <a:r>
                  <a:rPr lang="en-US" i="1" dirty="0"/>
                  <a:t>n</a:t>
                </a:r>
                <a:r>
                  <a:rPr lang="en-US" dirty="0" smtClean="0"/>
                  <a:t>. [</a:t>
                </a:r>
                <a:r>
                  <a:rPr lang="en-US" i="1" dirty="0"/>
                  <a:t>N</a:t>
                </a:r>
                <a:r>
                  <a:rPr lang="en-US" dirty="0"/>
                  <a:t>: number of genes, </a:t>
                </a:r>
                <a:r>
                  <a:rPr lang="en-US" i="1" dirty="0"/>
                  <a:t>n</a:t>
                </a:r>
                <a:r>
                  <a:rPr lang="en-US" dirty="0"/>
                  <a:t>: size of gene set</a:t>
                </a:r>
                <a:r>
                  <a:rPr lang="en-US" dirty="0" smtClean="0"/>
                  <a:t>]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>
                        <a:latin typeface="Cambria Math"/>
                      </a:rPr>
                      <m:t>=−</m:t>
                    </m:r>
                    <m:rad>
                      <m:radPr>
                        <m:degHide m:val="on"/>
                        <m:ctrlPr>
                          <a:rPr lang="en-US" i="1">
                            <a:latin typeface="Cambria Math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/>
                              </a:rPr>
                              <m:t>𝐺</m:t>
                            </m:r>
                          </m:num>
                          <m:den>
                            <m:r>
                              <a:rPr lang="en-US" i="1">
                                <a:latin typeface="Cambria Math"/>
                              </a:rPr>
                              <m:t>𝑁</m:t>
                            </m:r>
                            <m:r>
                              <a:rPr lang="en-US" i="1">
                                <a:latin typeface="Cambria Math"/>
                              </a:rPr>
                              <m:t>−</m:t>
                            </m:r>
                            <m:r>
                              <a:rPr lang="en-US" i="1">
                                <a:latin typeface="Cambria Math"/>
                              </a:rPr>
                              <m:t>𝐺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dirty="0"/>
                  <a:t>, if </a:t>
                </a:r>
                <a:r>
                  <a:rPr lang="en-US" i="1" dirty="0" err="1"/>
                  <a:t>R</a:t>
                </a:r>
                <a:r>
                  <a:rPr lang="en-US" i="1" baseline="-25000" dirty="0" err="1"/>
                  <a:t>i</a:t>
                </a:r>
                <a:r>
                  <a:rPr lang="en-US" dirty="0"/>
                  <a:t> is not a member of </a:t>
                </a:r>
                <a:r>
                  <a:rPr lang="en-US" dirty="0" smtClean="0"/>
                  <a:t>S</a:t>
                </a:r>
                <a:endParaRPr lang="en-US" dirty="0"/>
              </a:p>
              <a:p>
                <a:r>
                  <a:rPr lang="en-US" dirty="0" smtClean="0"/>
                  <a:t>The </a:t>
                </a:r>
                <a:r>
                  <a:rPr lang="en-US" dirty="0"/>
                  <a:t>maximum value of the running sum is the </a:t>
                </a:r>
                <a:r>
                  <a:rPr lang="en-US" dirty="0" smtClean="0"/>
                  <a:t>enrichment score </a:t>
                </a:r>
                <a:r>
                  <a:rPr lang="en-US" dirty="0"/>
                  <a:t>(ES</a:t>
                </a:r>
                <a:r>
                  <a:rPr lang="en-US" dirty="0" smtClean="0"/>
                  <a:t>)  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𝐸𝑆</m:t>
                    </m:r>
                    <m:r>
                      <a:rPr lang="en-US" i="1">
                        <a:latin typeface="Cambria Math"/>
                      </a:rPr>
                      <m:t>=</m:t>
                    </m:r>
                    <m:func>
                      <m:funcPr>
                        <m:ctrlPr>
                          <a:rPr lang="en-US" i="1">
                            <a:latin typeface="Cambria Math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latin typeface="Cambria Math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/>
                              </a:rPr>
                              <m:t>max</m:t>
                            </m:r>
                          </m:e>
                          <m:lim>
                            <m:r>
                              <a:rPr lang="en-US" i="1">
                                <a:latin typeface="Cambria Math"/>
                              </a:rPr>
                              <m:t>1≤</m:t>
                            </m:r>
                            <m:r>
                              <a:rPr lang="en-US" i="1">
                                <a:latin typeface="Cambria Math"/>
                              </a:rPr>
                              <m:t>𝑗</m:t>
                            </m:r>
                            <m:r>
                              <a:rPr lang="en-US" i="1">
                                <a:latin typeface="Cambria Math"/>
                              </a:rPr>
                              <m:t>≤</m:t>
                            </m:r>
                            <m:r>
                              <a:rPr lang="en-US" i="1">
                                <a:latin typeface="Cambria Math"/>
                              </a:rPr>
                              <m:t>𝑁</m:t>
                            </m:r>
                          </m:lim>
                        </m:limLow>
                      </m:fName>
                      <m:e>
                        <m:nary>
                          <m:naryPr>
                            <m:chr m:val="∑"/>
                            <m:ctrlPr>
                              <a:rPr lang="en-US" i="1">
                                <a:latin typeface="Cambria Math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/>
                              </a:rPr>
                              <m:t>𝑖</m:t>
                            </m:r>
                            <m:r>
                              <a:rPr lang="en-US" i="1">
                                <a:latin typeface="Cambria Math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>
                                <a:latin typeface="Cambria Math"/>
                              </a:rPr>
                              <m:t>𝑗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e>
                    </m:func>
                  </m:oMath>
                </a14:m>
                <a:endParaRPr lang="en-US" dirty="0" smtClean="0"/>
              </a:p>
              <a:p>
                <a:r>
                  <a:rPr lang="en-US" dirty="0"/>
                  <a:t>Statistical significance determined by permutation GSEA-P </a:t>
                </a:r>
                <a:endParaRPr lang="en-US" i="1" dirty="0" smtClean="0">
                  <a:latin typeface="Cambria Math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1"/>
                <a:ext cx="8229600" cy="4114800"/>
              </a:xfrm>
              <a:blipFill rotWithShape="1">
                <a:blip r:embed="rId2"/>
                <a:stretch>
                  <a:fillRect l="-444" t="-1926" r="-222" b="-14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1600200" y="6248400"/>
            <a:ext cx="6837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KS-test: </a:t>
            </a:r>
            <a:r>
              <a:rPr lang="en-US" dirty="0" smtClean="0">
                <a:hlinkClick r:id="rId3"/>
              </a:rPr>
              <a:t>http</a:t>
            </a:r>
            <a:r>
              <a:rPr lang="en-US" dirty="0">
                <a:hlinkClick r:id="rId3"/>
              </a:rPr>
              <a:t>://</a:t>
            </a:r>
            <a:r>
              <a:rPr lang="en-US" dirty="0" smtClean="0">
                <a:hlinkClick r:id="rId3"/>
              </a:rPr>
              <a:t>itl.nist.gov/div898/handbook/eda/section3/eda35g.htm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5079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4" descr="GSEA_workfl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228600"/>
            <a:ext cx="5070475" cy="617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63" name="Text Box 6"/>
          <p:cNvSpPr txBox="1">
            <a:spLocks noChangeArrowheads="1"/>
          </p:cNvSpPr>
          <p:nvPr/>
        </p:nvSpPr>
        <p:spPr bwMode="auto">
          <a:xfrm>
            <a:off x="4678362" y="6468141"/>
            <a:ext cx="428942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400" dirty="0" err="1">
                <a:solidFill>
                  <a:srgbClr val="000000"/>
                </a:solidFill>
              </a:rPr>
              <a:t>Mootha</a:t>
            </a:r>
            <a:r>
              <a:rPr lang="en-US" sz="1400" dirty="0">
                <a:solidFill>
                  <a:srgbClr val="000000"/>
                </a:solidFill>
              </a:rPr>
              <a:t> et al., Nature Genetics, 2003, 34(3):267-273</a:t>
            </a:r>
          </a:p>
        </p:txBody>
      </p:sp>
    </p:spTree>
    <p:extLst>
      <p:ext uri="{BB962C8B-B14F-4D97-AF65-F5344CB8AC3E}">
        <p14:creationId xmlns:p14="http://schemas.microsoft.com/office/powerpoint/2010/main" val="1268318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Improved KS statistics tests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4"/>
              <p:cNvSpPr txBox="1">
                <a:spLocks/>
              </p:cNvSpPr>
              <p:nvPr/>
            </p:nvSpPr>
            <p:spPr>
              <a:xfrm>
                <a:off x="457200" y="1600200"/>
                <a:ext cx="8229600" cy="4525963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600" dirty="0">
                    <a:latin typeface="Cambria" pitchFamily="18" charset="0"/>
                  </a:rPr>
                  <a:t>Subramanian </a:t>
                </a:r>
                <a:r>
                  <a:rPr lang="en-US" sz="2600" i="1" dirty="0">
                    <a:latin typeface="Cambria" pitchFamily="18" charset="0"/>
                  </a:rPr>
                  <a:t>et al.</a:t>
                </a:r>
                <a:r>
                  <a:rPr lang="en-US" sz="2600" dirty="0">
                    <a:latin typeface="Cambria" pitchFamily="18" charset="0"/>
                  </a:rPr>
                  <a:t>, PNAS </a:t>
                </a:r>
                <a:r>
                  <a:rPr lang="en-US" sz="2600" b="1" dirty="0">
                    <a:latin typeface="Cambria" pitchFamily="18" charset="0"/>
                  </a:rPr>
                  <a:t>102 </a:t>
                </a:r>
                <a:r>
                  <a:rPr lang="en-US" sz="2600" dirty="0">
                    <a:latin typeface="Cambria" pitchFamily="18" charset="0"/>
                  </a:rPr>
                  <a:t>(2005</a:t>
                </a:r>
                <a:r>
                  <a:rPr lang="en-US" sz="2600" dirty="0" smtClean="0">
                    <a:latin typeface="Cambria" pitchFamily="18" charset="0"/>
                  </a:rPr>
                  <a:t>) proposed an improvement strategy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sz="2600" b="0" i="1" smtClean="0">
                            <a:latin typeface="Cambria Math"/>
                          </a:rPr>
                          <m:t>h𝑖𝑡</m:t>
                        </m:r>
                      </m:sub>
                    </m:sSub>
                    <m:d>
                      <m:dPr>
                        <m:ctrlPr>
                          <a:rPr lang="en-US" sz="2600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sz="2600" b="0" i="1" smtClean="0">
                            <a:latin typeface="Cambria Math"/>
                          </a:rPr>
                          <m:t>𝑆</m:t>
                        </m:r>
                        <m:r>
                          <a:rPr lang="en-US" sz="2600" b="0" i="1" smtClean="0">
                            <a:latin typeface="Cambria Math"/>
                          </a:rPr>
                          <m:t>,</m:t>
                        </m:r>
                        <m:r>
                          <a:rPr lang="en-US" sz="2600" b="0" i="1" smtClean="0">
                            <a:latin typeface="Cambria Math"/>
                          </a:rPr>
                          <m:t>𝑖</m:t>
                        </m:r>
                      </m:e>
                    </m:d>
                    <m:r>
                      <a:rPr lang="en-US" sz="2600">
                        <a:latin typeface="Cambria Math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2600" i="1" smtClean="0">
                            <a:latin typeface="Cambria Math"/>
                          </a:rPr>
                        </m:ctrlPr>
                      </m:naryPr>
                      <m:sub>
                        <m:eqArr>
                          <m:eqArrPr>
                            <m:ctrlPr>
                              <a:rPr lang="en-US" sz="2600" i="1" smtClean="0">
                                <a:latin typeface="Cambria Math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sz="2600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600" b="0" i="1" smtClean="0">
                                    <a:latin typeface="Cambria Math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sz="2600" b="0" i="1" smtClean="0">
                                    <a:latin typeface="Cambria Math"/>
                                  </a:rPr>
                                  <m:t>𝑗</m:t>
                                </m:r>
                                <m:r>
                                  <a:rPr lang="en-US" sz="2600" b="0" i="1" smtClean="0">
                                    <a:latin typeface="Cambria Math"/>
                                    <a:ea typeface="Cambria Math"/>
                                  </a:rPr>
                                  <m:t>∈</m:t>
                                </m:r>
                                <m:r>
                                  <a:rPr lang="en-US" sz="2600" b="0" i="1" smtClean="0">
                                    <a:latin typeface="Cambria Math"/>
                                    <a:ea typeface="Cambria Math"/>
                                  </a:rPr>
                                  <m:t>𝑆</m:t>
                                </m:r>
                              </m:sub>
                            </m:sSub>
                          </m:e>
                          <m:e>
                            <m:r>
                              <a:rPr lang="en-US" sz="2600" b="0" i="1" smtClean="0">
                                <a:latin typeface="Cambria Math"/>
                              </a:rPr>
                              <m:t>𝑗</m:t>
                            </m:r>
                            <m:r>
                              <a:rPr lang="en-US" sz="2600" b="0" i="1" smtClean="0">
                                <a:latin typeface="Cambria Math"/>
                                <a:ea typeface="Cambria Math"/>
                              </a:rPr>
                              <m:t>≤</m:t>
                            </m:r>
                            <m:r>
                              <a:rPr lang="en-US" sz="2600" b="0" i="1" smtClean="0">
                                <a:latin typeface="Cambria Math"/>
                                <a:ea typeface="Cambria Math"/>
                              </a:rPr>
                              <m:t>𝑖</m:t>
                            </m:r>
                          </m:e>
                        </m:eqArr>
                      </m:sub>
                      <m:sup/>
                      <m:e>
                        <m:f>
                          <m:fPr>
                            <m:ctrlPr>
                              <a:rPr lang="en-US" sz="2600" i="1" smtClean="0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sz="2600" b="0" i="1" smtClean="0">
                                <a:latin typeface="Cambria Math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lang="en-US" sz="2600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600" b="0" i="1" smtClean="0">
                                    <a:latin typeface="Cambria Math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sz="2600" b="0" i="1" smtClean="0">
                                    <a:latin typeface="Cambria Math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sz="2600" b="0" i="1" smtClean="0">
                                <a:latin typeface="Cambria Math"/>
                              </a:rPr>
                              <m:t>|</m:t>
                            </m:r>
                            <m:r>
                              <a:rPr lang="en-US" sz="2600" b="0" i="1" baseline="30000" smtClean="0">
                                <a:latin typeface="Cambria Math"/>
                              </a:rPr>
                              <m:t>𝑝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sz="260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600" b="0" i="1" smtClean="0">
                                    <a:latin typeface="Cambria Math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sz="2600" b="0" i="1" smtClean="0">
                                    <a:latin typeface="Cambria Math"/>
                                  </a:rPr>
                                  <m:t>𝑅</m:t>
                                </m:r>
                              </m:sub>
                            </m:sSub>
                          </m:den>
                        </m:f>
                      </m:e>
                    </m:nary>
                    <m:r>
                      <a:rPr lang="en-US" sz="2600" b="0" i="1" smtClean="0">
                        <a:latin typeface="Cambria Math"/>
                      </a:rPr>
                      <m:t>,</m:t>
                    </m:r>
                    <m:r>
                      <a:rPr lang="en-US" sz="2600" b="0" i="1" smtClean="0">
                        <a:latin typeface="Cambria Math"/>
                      </a:rPr>
                      <m:t>𝑤h𝑒𝑟𝑒</m:t>
                    </m:r>
                    <m:r>
                      <a:rPr lang="en-US" sz="2600" b="0" i="1" smtClean="0">
                        <a:latin typeface="Cambria Math"/>
                      </a:rPr>
                      <m:t> </m:t>
                    </m:r>
                    <m:sSub>
                      <m:sSubPr>
                        <m:ctrlPr>
                          <a:rPr lang="en-US" sz="26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latin typeface="Cambria Math"/>
                          </a:rPr>
                          <m:t>𝑁</m:t>
                        </m:r>
                      </m:e>
                      <m:sub>
                        <m:r>
                          <a:rPr lang="en-US" sz="2600" b="0" i="1" smtClean="0">
                            <a:latin typeface="Cambria Math"/>
                          </a:rPr>
                          <m:t>𝑅</m:t>
                        </m:r>
                      </m:sub>
                    </m:sSub>
                    <m:r>
                      <a:rPr lang="en-US" sz="2600" b="0" i="1" smtClean="0">
                        <a:latin typeface="Cambria Math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2600" b="0" i="1" smtClean="0">
                            <a:latin typeface="Cambria Math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sz="26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600" b="0" i="1" smtClean="0">
                                <a:latin typeface="Cambria Math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600" b="0" i="1" smtClean="0">
                                <a:latin typeface="Cambria Math"/>
                              </a:rPr>
                              <m:t>𝑗</m:t>
                            </m:r>
                            <m:r>
                              <a:rPr lang="en-US" sz="2600" b="0" i="1" smtClean="0">
                                <a:latin typeface="Cambria Math"/>
                                <a:ea typeface="Cambria Math"/>
                              </a:rPr>
                              <m:t>∈</m:t>
                            </m:r>
                            <m:r>
                              <a:rPr lang="en-US" sz="2600" b="0" i="1" smtClean="0">
                                <a:latin typeface="Cambria Math"/>
                                <a:ea typeface="Cambria Math"/>
                              </a:rPr>
                              <m:t>𝑆</m:t>
                            </m:r>
                          </m:sub>
                        </m:sSub>
                      </m:sub>
                      <m:sup/>
                      <m:e>
                        <m:r>
                          <a:rPr lang="en-US" sz="2600" b="0" i="1" smtClean="0">
                            <a:latin typeface="Cambria Math"/>
                          </a:rPr>
                          <m:t>|</m:t>
                        </m:r>
                        <m:sSub>
                          <m:sSubPr>
                            <m:ctrlPr>
                              <a:rPr lang="en-US" sz="26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600" b="0" i="1" smtClean="0">
                                <a:latin typeface="Cambria Math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600" b="0" i="1" smtClean="0">
                                <a:latin typeface="Cambria Math"/>
                              </a:rPr>
                              <m:t>𝑗</m:t>
                            </m:r>
                          </m:sub>
                        </m:sSub>
                        <m:r>
                          <a:rPr lang="en-US" sz="2600" b="0" i="1" smtClean="0">
                            <a:latin typeface="Cambria Math"/>
                          </a:rPr>
                          <m:t>|</m:t>
                        </m:r>
                        <m:r>
                          <a:rPr lang="en-US" sz="2600" b="0" i="1" baseline="30000" smtClean="0">
                            <a:latin typeface="Cambria Math"/>
                          </a:rPr>
                          <m:t>𝑝</m:t>
                        </m:r>
                      </m:e>
                    </m:nary>
                  </m:oMath>
                </a14:m>
                <a:endParaRPr lang="en-US" sz="2600" b="0" dirty="0" smtClean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sz="2600" b="0" i="1" smtClean="0">
                            <a:latin typeface="Cambria Math"/>
                          </a:rPr>
                          <m:t>𝑚𝑖𝑠𝑠</m:t>
                        </m:r>
                      </m:sub>
                    </m:sSub>
                    <m:d>
                      <m:dPr>
                        <m:ctrlPr>
                          <a:rPr lang="en-US" sz="2600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sz="2600" b="0" i="1" smtClean="0">
                            <a:latin typeface="Cambria Math"/>
                          </a:rPr>
                          <m:t>𝑆</m:t>
                        </m:r>
                        <m:r>
                          <a:rPr lang="en-US" sz="2600" b="0" i="1" smtClean="0">
                            <a:latin typeface="Cambria Math"/>
                          </a:rPr>
                          <m:t>,</m:t>
                        </m:r>
                        <m:r>
                          <a:rPr lang="en-US" sz="2600" b="0" i="1" smtClean="0">
                            <a:latin typeface="Cambria Math"/>
                          </a:rPr>
                          <m:t>𝑖</m:t>
                        </m:r>
                      </m:e>
                    </m:d>
                    <m:r>
                      <a:rPr lang="en-US" sz="2600">
                        <a:latin typeface="Cambria Math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2600" i="1" smtClean="0">
                            <a:latin typeface="Cambria Math"/>
                          </a:rPr>
                        </m:ctrlPr>
                      </m:naryPr>
                      <m:sub>
                        <m:eqArr>
                          <m:eqArrPr>
                            <m:ctrlPr>
                              <a:rPr lang="en-US" sz="2600" i="1" smtClean="0">
                                <a:latin typeface="Cambria Math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sz="2600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600" b="0" i="1" smtClean="0">
                                    <a:latin typeface="Cambria Math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sz="2600" b="0" i="1" smtClean="0">
                                    <a:latin typeface="Cambria Math"/>
                                  </a:rPr>
                                  <m:t>𝑗</m:t>
                                </m:r>
                                <m:r>
                                  <a:rPr lang="en-US" sz="2600" b="0" i="1" smtClean="0">
                                    <a:latin typeface="Cambria Math"/>
                                    <a:ea typeface="Cambria Math"/>
                                  </a:rPr>
                                  <m:t>!∈</m:t>
                                </m:r>
                                <m:r>
                                  <a:rPr lang="en-US" sz="2600" b="0" i="1" smtClean="0">
                                    <a:latin typeface="Cambria Math"/>
                                    <a:ea typeface="Cambria Math"/>
                                  </a:rPr>
                                  <m:t>𝑆</m:t>
                                </m:r>
                              </m:sub>
                            </m:sSub>
                          </m:e>
                          <m:e>
                            <m:r>
                              <a:rPr lang="en-US" sz="2600" b="0" i="1" smtClean="0">
                                <a:latin typeface="Cambria Math"/>
                              </a:rPr>
                              <m:t>𝑗</m:t>
                            </m:r>
                            <m:r>
                              <a:rPr lang="en-US" sz="2600" b="0" i="1" smtClean="0">
                                <a:latin typeface="Cambria Math"/>
                                <a:ea typeface="Cambria Math"/>
                              </a:rPr>
                              <m:t>≤</m:t>
                            </m:r>
                            <m:r>
                              <a:rPr lang="en-US" sz="2600" b="0" i="1" smtClean="0">
                                <a:latin typeface="Cambria Math"/>
                                <a:ea typeface="Cambria Math"/>
                              </a:rPr>
                              <m:t>𝑖</m:t>
                            </m:r>
                          </m:e>
                        </m:eqArr>
                      </m:sub>
                      <m:sup/>
                      <m:e>
                        <m:f>
                          <m:fPr>
                            <m:ctrlPr>
                              <a:rPr lang="en-US" sz="2600" i="1" smtClean="0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sz="2600" b="0" i="1" smtClean="0">
                                <a:latin typeface="Cambria Math"/>
                              </a:rPr>
                              <m:t>1</m:t>
                            </m:r>
                          </m:num>
                          <m:den>
                            <m:r>
                              <a:rPr lang="en-US" sz="2600" i="1" smtClean="0">
                                <a:latin typeface="Cambria Math"/>
                              </a:rPr>
                              <m:t>(</m:t>
                            </m:r>
                            <m:r>
                              <a:rPr lang="en-US" sz="2600" b="0" i="1" smtClean="0">
                                <a:latin typeface="Cambria Math"/>
                              </a:rPr>
                              <m:t>𝑁</m:t>
                            </m:r>
                            <m:r>
                              <a:rPr lang="en-US" sz="2600" b="0" i="1" smtClean="0">
                                <a:latin typeface="Cambria Math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600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600" b="0" i="1" smtClean="0">
                                    <a:latin typeface="Cambria Math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sz="2600" b="0" i="1" smtClean="0">
                                    <a:latin typeface="Cambria Math"/>
                                  </a:rPr>
                                  <m:t>𝐻</m:t>
                                </m:r>
                              </m:sub>
                            </m:sSub>
                            <m:r>
                              <a:rPr lang="en-US" sz="2600" b="0" i="1" smtClean="0">
                                <a:latin typeface="Cambria Math"/>
                              </a:rPr>
                              <m:t>)</m:t>
                            </m:r>
                          </m:den>
                        </m:f>
                      </m:e>
                    </m:nary>
                  </m:oMath>
                </a14:m>
                <a:endParaRPr lang="en-US" sz="2600" i="1" dirty="0" smtClean="0">
                  <a:latin typeface="Cambria Math"/>
                </a:endParaRPr>
              </a:p>
              <a:p>
                <a:r>
                  <a:rPr lang="en-US" sz="2600" dirty="0" smtClean="0">
                    <a:latin typeface="Cambria" pitchFamily="18" charset="0"/>
                  </a:rPr>
                  <a:t>The ES is the maximum deviation from zero  of </a:t>
                </a:r>
                <a:r>
                  <a:rPr lang="en-US" sz="2600" i="1" dirty="0" err="1" smtClean="0">
                    <a:latin typeface="Cambria" pitchFamily="18" charset="0"/>
                  </a:rPr>
                  <a:t>p</a:t>
                </a:r>
                <a:r>
                  <a:rPr lang="en-US" sz="2600" i="1" baseline="-25000" dirty="0" err="1" smtClean="0">
                    <a:latin typeface="Cambria" pitchFamily="18" charset="0"/>
                  </a:rPr>
                  <a:t>hit</a:t>
                </a:r>
                <a:r>
                  <a:rPr lang="en-US" sz="2600" i="1" dirty="0" err="1" smtClean="0">
                    <a:latin typeface="Cambria" pitchFamily="18" charset="0"/>
                  </a:rPr>
                  <a:t>-p</a:t>
                </a:r>
                <a:r>
                  <a:rPr lang="en-US" sz="2600" i="1" baseline="-25000" dirty="0" err="1" smtClean="0">
                    <a:latin typeface="Cambria" pitchFamily="18" charset="0"/>
                  </a:rPr>
                  <a:t>miss</a:t>
                </a:r>
                <a:endParaRPr lang="en-US" sz="2600" i="1" baseline="-25000" dirty="0" smtClean="0">
                  <a:latin typeface="Cambria" pitchFamily="18" charset="0"/>
                </a:endParaRPr>
              </a:p>
              <a:p>
                <a:r>
                  <a:rPr lang="en-US" sz="2600" dirty="0" smtClean="0">
                    <a:latin typeface="Cambria" pitchFamily="18" charset="0"/>
                  </a:rPr>
                  <a:t>If p =0, ES reduces to Kolmogorov-Smirnov statistics, in the paper, author used p =1</a:t>
                </a:r>
              </a:p>
              <a:p>
                <a:pPr marL="0" indent="0">
                  <a:buNone/>
                </a:pPr>
                <a:endParaRPr lang="en-US" dirty="0">
                  <a:latin typeface="Cambria" pitchFamily="18" charset="0"/>
                </a:endParaRPr>
              </a:p>
            </p:txBody>
          </p:sp>
        </mc:Choice>
        <mc:Fallback xmlns="">
          <p:sp>
            <p:nvSpPr>
              <p:cNvPr id="3" name="Content Placeholder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1600200"/>
                <a:ext cx="8229600" cy="4525963"/>
              </a:xfrm>
              <a:prstGeom prst="rect">
                <a:avLst/>
              </a:prstGeom>
              <a:blipFill rotWithShape="1">
                <a:blip r:embed="rId2"/>
                <a:stretch>
                  <a:fillRect l="-1111" t="-1213" b="-48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43142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81000"/>
            <a:ext cx="8229600" cy="1143000"/>
          </a:xfrm>
          <a:solidFill>
            <a:schemeClr val="bg1"/>
          </a:solidFill>
        </p:spPr>
        <p:txBody>
          <a:bodyPr/>
          <a:lstStyle/>
          <a:p>
            <a:r>
              <a:rPr lang="en-US" sz="3600" dirty="0" smtClean="0"/>
              <a:t>What do we mean by pathway?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55251" y="2522144"/>
            <a:ext cx="3962400" cy="3124200"/>
          </a:xfrm>
        </p:spPr>
        <p:txBody>
          <a:bodyPr>
            <a:normAutofit/>
          </a:bodyPr>
          <a:lstStyle/>
          <a:p>
            <a:r>
              <a:rPr lang="en-US" sz="2800" dirty="0" smtClean="0"/>
              <a:t>Biological process or molecular function</a:t>
            </a:r>
          </a:p>
          <a:p>
            <a:r>
              <a:rPr lang="en-US" sz="2800" dirty="0" smtClean="0"/>
              <a:t>Signaling cascades</a:t>
            </a:r>
          </a:p>
          <a:p>
            <a:r>
              <a:rPr lang="en-US" sz="2800" dirty="0" smtClean="0"/>
              <a:t>Etc.</a:t>
            </a:r>
          </a:p>
          <a:p>
            <a:r>
              <a:rPr lang="en-US" sz="2800" dirty="0" smtClean="0"/>
              <a:t>Genes are categorized based on criteria</a:t>
            </a:r>
          </a:p>
        </p:txBody>
      </p:sp>
      <p:pic>
        <p:nvPicPr>
          <p:cNvPr id="7172" name="Picture 4" descr="Central_Dogma_with_Enzym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362200"/>
            <a:ext cx="3179763" cy="388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3" name="Text Box 5"/>
          <p:cNvSpPr txBox="1">
            <a:spLocks noChangeArrowheads="1"/>
          </p:cNvSpPr>
          <p:nvPr/>
        </p:nvSpPr>
        <p:spPr bwMode="auto">
          <a:xfrm>
            <a:off x="914400" y="1828800"/>
            <a:ext cx="1990725" cy="396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2000" b="1"/>
              <a:t>Central Dogma</a:t>
            </a:r>
          </a:p>
        </p:txBody>
      </p:sp>
      <p:sp>
        <p:nvSpPr>
          <p:cNvPr id="7174" name="Text Box 6"/>
          <p:cNvSpPr txBox="1">
            <a:spLocks noChangeArrowheads="1"/>
          </p:cNvSpPr>
          <p:nvPr/>
        </p:nvSpPr>
        <p:spPr bwMode="auto">
          <a:xfrm>
            <a:off x="4606925" y="1936805"/>
            <a:ext cx="3851275" cy="396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2000" b="1" dirty="0"/>
              <a:t>Involvement of Gene Products</a:t>
            </a:r>
          </a:p>
        </p:txBody>
      </p:sp>
    </p:spTree>
    <p:extLst>
      <p:ext uri="{BB962C8B-B14F-4D97-AF65-F5344CB8AC3E}">
        <p14:creationId xmlns:p14="http://schemas.microsoft.com/office/powerpoint/2010/main" val="3376399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1" grpId="0" build="p"/>
      <p:bldP spid="7173" grpId="0" animBg="1"/>
      <p:bldP spid="7174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Text Box 1"/>
          <p:cNvSpPr txBox="1">
            <a:spLocks noChangeArrowheads="1"/>
          </p:cNvSpPr>
          <p:nvPr/>
        </p:nvSpPr>
        <p:spPr bwMode="auto">
          <a:xfrm>
            <a:off x="325440" y="381640"/>
            <a:ext cx="849312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5pPr>
            <a:lvl6pPr marL="15367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6pPr>
            <a:lvl7pPr marL="19939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7pPr>
            <a:lvl8pPr marL="24511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8pPr>
            <a:lvl9pPr marL="29083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9pPr>
          </a:lstStyle>
          <a:p>
            <a:pPr algn="ctr"/>
            <a:r>
              <a:rPr lang="en-GB" sz="1500" b="1">
                <a:latin typeface="Arial" charset="0"/>
              </a:rPr>
              <a:t>A GSEA overview illustrating the method. 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0" y="5943504"/>
            <a:ext cx="9106560" cy="9432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040" y="1368144"/>
            <a:ext cx="7804800" cy="4115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076" name="Text Box 4"/>
          <p:cNvSpPr txBox="1">
            <a:spLocks noChangeArrowheads="1"/>
          </p:cNvSpPr>
          <p:nvPr/>
        </p:nvSpPr>
        <p:spPr bwMode="auto">
          <a:xfrm>
            <a:off x="671040" y="5972308"/>
            <a:ext cx="3918240" cy="2318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5pPr>
            <a:lvl6pPr marL="15367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6pPr>
            <a:lvl7pPr marL="19939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7pPr>
            <a:lvl8pPr marL="24511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8pPr>
            <a:lvl9pPr marL="29083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9pPr>
          </a:lstStyle>
          <a:p>
            <a:r>
              <a:rPr lang="en-GB" sz="1100" b="1">
                <a:latin typeface="Arial" charset="0"/>
              </a:rPr>
              <a:t>Subramanian A et al. PNAS 2005;102:15545-15550</a:t>
            </a:r>
          </a:p>
        </p:txBody>
      </p:sp>
      <p:sp>
        <p:nvSpPr>
          <p:cNvPr id="3077" name="Text Box 5"/>
          <p:cNvSpPr txBox="1">
            <a:spLocks noChangeArrowheads="1"/>
          </p:cNvSpPr>
          <p:nvPr/>
        </p:nvSpPr>
        <p:spPr bwMode="auto">
          <a:xfrm>
            <a:off x="97920" y="6613175"/>
            <a:ext cx="4930560" cy="3470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85725" indent="-85725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5pPr>
            <a:lvl6pPr marL="15367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6pPr>
            <a:lvl7pPr marL="19939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7pPr>
            <a:lvl8pPr marL="24511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8pPr>
            <a:lvl9pPr marL="29083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9pPr>
          </a:lstStyle>
          <a:p>
            <a:r>
              <a:rPr lang="en-GB" sz="900">
                <a:latin typeface="Arial" charset="0"/>
              </a:rPr>
              <a:t>©2005 by National Academy of Sciences</a:t>
            </a:r>
          </a:p>
        </p:txBody>
      </p:sp>
    </p:spTree>
    <p:extLst>
      <p:ext uri="{BB962C8B-B14F-4D97-AF65-F5344CB8AC3E}">
        <p14:creationId xmlns:p14="http://schemas.microsoft.com/office/powerpoint/2010/main" val="359377581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GSEA web-portal 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2955888"/>
            <a:ext cx="4143375" cy="2543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08" y="82064"/>
            <a:ext cx="2238375" cy="1028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133600" y="1079305"/>
            <a:ext cx="5265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http://www.broadinstitute.org/gsea/msigdb/index.jsp</a:t>
            </a: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869" y="1459270"/>
            <a:ext cx="3438525" cy="5038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46068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Now, it is your turn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Hands on practice on both parametric and non-parametric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6544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Ingenuity Pathway Analysis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250" y="1944688"/>
            <a:ext cx="7175500" cy="2968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70695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Sharing a project </a:t>
            </a:r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2353899"/>
            <a:ext cx="4413071" cy="3331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7462" y="2353899"/>
            <a:ext cx="3646538" cy="3349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Striped Right Arrow 2"/>
          <p:cNvSpPr/>
          <p:nvPr/>
        </p:nvSpPr>
        <p:spPr>
          <a:xfrm>
            <a:off x="4423703" y="3810000"/>
            <a:ext cx="1084391" cy="554665"/>
          </a:xfrm>
          <a:prstGeom prst="striped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332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Bio function associated -- IPA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988" y="1676400"/>
            <a:ext cx="7820025" cy="4838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52052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pathways (IPA – cont.)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600200"/>
            <a:ext cx="8382000" cy="152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3248025"/>
            <a:ext cx="8382000" cy="155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25" y="5000625"/>
            <a:ext cx="8515350" cy="1476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14400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8679" y="590550"/>
            <a:ext cx="6216031" cy="62674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0"/>
            <a:ext cx="8534400" cy="715962"/>
          </a:xfrm>
        </p:spPr>
        <p:txBody>
          <a:bodyPr>
            <a:normAutofit/>
          </a:bodyPr>
          <a:lstStyle/>
          <a:p>
            <a:r>
              <a:rPr lang="en-US" sz="2500" b="1" dirty="0" smtClean="0"/>
              <a:t>Lipid metabolism, endocrine system development and function</a:t>
            </a:r>
            <a:endParaRPr lang="en-US" sz="2500" b="1" dirty="0"/>
          </a:p>
        </p:txBody>
      </p:sp>
    </p:spTree>
    <p:extLst>
      <p:ext uri="{BB962C8B-B14F-4D97-AF65-F5344CB8AC3E}">
        <p14:creationId xmlns:p14="http://schemas.microsoft.com/office/powerpoint/2010/main" val="2320416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1160056" y="990600"/>
            <a:ext cx="7019925" cy="4648200"/>
            <a:chOff x="1133475" y="457200"/>
            <a:chExt cx="6875463" cy="5059201"/>
          </a:xfrm>
        </p:grpSpPr>
        <p:pic>
          <p:nvPicPr>
            <p:cNvPr id="7170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3475" y="1311115"/>
              <a:ext cx="6875463" cy="42052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3" name="Straight Arrow Connector 2"/>
            <p:cNvCxnSpPr/>
            <p:nvPr/>
          </p:nvCxnSpPr>
          <p:spPr>
            <a:xfrm flipH="1">
              <a:off x="4038600" y="762000"/>
              <a:ext cx="838200" cy="114300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/>
            <p:cNvSpPr txBox="1"/>
            <p:nvPr/>
          </p:nvSpPr>
          <p:spPr>
            <a:xfrm>
              <a:off x="4880344" y="457200"/>
              <a:ext cx="18550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Click to download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101168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29365" y="1600200"/>
            <a:ext cx="8960971" cy="4042144"/>
            <a:chOff x="129365" y="1600200"/>
            <a:chExt cx="8960971" cy="4042144"/>
          </a:xfrm>
        </p:grpSpPr>
        <p:pic>
          <p:nvPicPr>
            <p:cNvPr id="3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365" y="1600200"/>
              <a:ext cx="8960971" cy="4042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" name="TextBox 3"/>
            <p:cNvSpPr txBox="1"/>
            <p:nvPr/>
          </p:nvSpPr>
          <p:spPr>
            <a:xfrm>
              <a:off x="3094070" y="4766560"/>
              <a:ext cx="27818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Provide your email</a:t>
              </a:r>
              <a:endParaRPr lang="en-US" dirty="0"/>
            </a:p>
          </p:txBody>
        </p:sp>
        <p:sp>
          <p:nvSpPr>
            <p:cNvPr id="5" name="Left Arrow 4"/>
            <p:cNvSpPr/>
            <p:nvPr/>
          </p:nvSpPr>
          <p:spPr>
            <a:xfrm>
              <a:off x="2349798" y="4844901"/>
              <a:ext cx="685800" cy="228600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83833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544" y="2209800"/>
            <a:ext cx="9144000" cy="3121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oxidative phosphorylation 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95321" y="6362551"/>
            <a:ext cx="8499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http://employees.csbsju.edu/hjakubowski/classes/ch331/oxphos/olcouplingoxphos.html</a:t>
            </a:r>
          </a:p>
        </p:txBody>
      </p:sp>
    </p:spTree>
    <p:extLst>
      <p:ext uri="{BB962C8B-B14F-4D97-AF65-F5344CB8AC3E}">
        <p14:creationId xmlns:p14="http://schemas.microsoft.com/office/powerpoint/2010/main" val="3857023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0863" y="1524000"/>
            <a:ext cx="2962275" cy="3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" name="Straight Arrow Connector 3"/>
          <p:cNvCxnSpPr/>
          <p:nvPr/>
        </p:nvCxnSpPr>
        <p:spPr>
          <a:xfrm flipH="1">
            <a:off x="5029200" y="1828800"/>
            <a:ext cx="1524000" cy="838200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6556738" y="1509829"/>
            <a:ext cx="24947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This is the icon you need</a:t>
            </a:r>
          </a:p>
          <a:p>
            <a:r>
              <a:rPr lang="en-US" dirty="0"/>
              <a:t>t</a:t>
            </a:r>
            <a:r>
              <a:rPr lang="en-US" dirty="0" smtClean="0"/>
              <a:t>o click to launch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7329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134" y="866561"/>
            <a:ext cx="8915399" cy="5943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990600" y="393037"/>
            <a:ext cx="1750267" cy="1283363"/>
            <a:chOff x="990600" y="393037"/>
            <a:chExt cx="1750267" cy="1283363"/>
          </a:xfrm>
        </p:grpSpPr>
        <p:cxnSp>
          <p:nvCxnSpPr>
            <p:cNvPr id="3" name="Straight Arrow Connector 2"/>
            <p:cNvCxnSpPr/>
            <p:nvPr/>
          </p:nvCxnSpPr>
          <p:spPr>
            <a:xfrm flipH="1">
              <a:off x="990600" y="609600"/>
              <a:ext cx="990600" cy="106680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/>
            <p:cNvSpPr txBox="1"/>
            <p:nvPr/>
          </p:nvSpPr>
          <p:spPr>
            <a:xfrm>
              <a:off x="1968796" y="393037"/>
              <a:ext cx="7720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Step 1</a:t>
              </a:r>
              <a:endParaRPr lang="en-US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1107563" y="393037"/>
            <a:ext cx="3515271" cy="1763598"/>
            <a:chOff x="1107563" y="393037"/>
            <a:chExt cx="3515271" cy="1763598"/>
          </a:xfrm>
        </p:grpSpPr>
        <p:cxnSp>
          <p:nvCxnSpPr>
            <p:cNvPr id="8" name="Straight Arrow Connector 7"/>
            <p:cNvCxnSpPr/>
            <p:nvPr/>
          </p:nvCxnSpPr>
          <p:spPr>
            <a:xfrm flipH="1">
              <a:off x="1107563" y="609600"/>
              <a:ext cx="2743200" cy="1547035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3850763" y="393037"/>
              <a:ext cx="7720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Step 2</a:t>
              </a:r>
              <a:endParaRPr lang="en-US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1676400" y="393037"/>
            <a:ext cx="4886871" cy="2273963"/>
            <a:chOff x="1676400" y="393037"/>
            <a:chExt cx="4886871" cy="2273963"/>
          </a:xfrm>
        </p:grpSpPr>
        <p:cxnSp>
          <p:nvCxnSpPr>
            <p:cNvPr id="13" name="Straight Arrow Connector 12"/>
            <p:cNvCxnSpPr/>
            <p:nvPr/>
          </p:nvCxnSpPr>
          <p:spPr>
            <a:xfrm flipH="1">
              <a:off x="1676400" y="609600"/>
              <a:ext cx="4114800" cy="205740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5791200" y="393037"/>
              <a:ext cx="7720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Step 3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274756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Lipid metabolism enriched -- GSEA</a:t>
            </a:r>
            <a:endParaRPr lang="en-US" dirty="0"/>
          </a:p>
        </p:txBody>
      </p:sp>
      <p:pic>
        <p:nvPicPr>
          <p:cNvPr id="5122" name="Picture 2" descr="C:\Users\li11\gsea_home\output\apr26\my_analysis.Gsea.1367006008960\enplot_LIPID_METABOLIC_PROCESS_12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" y="1676400"/>
            <a:ext cx="47625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2514600"/>
            <a:ext cx="3619500" cy="2781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99705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Genes involved (GSEA – cont.)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05000"/>
            <a:ext cx="9182330" cy="449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05918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caveat in pathway analysis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Concerns </a:t>
            </a:r>
            <a:r>
              <a:rPr lang="en-US" dirty="0"/>
              <a:t>with GO based pathway </a:t>
            </a:r>
            <a:r>
              <a:rPr lang="en-US" dirty="0" smtClean="0"/>
              <a:t>analysis</a:t>
            </a:r>
          </a:p>
          <a:p>
            <a:pPr lvl="1"/>
            <a:r>
              <a:rPr lang="en-US" sz="2000" dirty="0"/>
              <a:t>Ignore GO hierarchy – treat each term independently</a:t>
            </a:r>
          </a:p>
          <a:p>
            <a:pPr lvl="1"/>
            <a:r>
              <a:rPr lang="en-US" sz="2000" dirty="0"/>
              <a:t>Ignore gene (expression) level/rank</a:t>
            </a:r>
          </a:p>
          <a:p>
            <a:pPr lvl="1"/>
            <a:r>
              <a:rPr lang="en-US" sz="2000" dirty="0"/>
              <a:t>Ignore correlation – assuming genes (in a category) are uncorrelated</a:t>
            </a:r>
          </a:p>
          <a:p>
            <a:pPr lvl="1"/>
            <a:r>
              <a:rPr lang="en-US" sz="2000" dirty="0"/>
              <a:t>Sampling over genes (observation)</a:t>
            </a:r>
          </a:p>
          <a:p>
            <a:pPr lvl="1"/>
            <a:r>
              <a:rPr lang="en-US" sz="2000" dirty="0"/>
              <a:t>All these make</a:t>
            </a:r>
            <a:r>
              <a:rPr lang="en-US" sz="2000" i="1" dirty="0"/>
              <a:t> p </a:t>
            </a:r>
            <a:r>
              <a:rPr lang="en-US" sz="2000" dirty="0"/>
              <a:t>values quite unclear</a:t>
            </a:r>
          </a:p>
          <a:p>
            <a:r>
              <a:rPr lang="en-US" dirty="0" smtClean="0"/>
              <a:t>Facts </a:t>
            </a:r>
            <a:r>
              <a:rPr lang="en-US" dirty="0"/>
              <a:t>on the non-parametric </a:t>
            </a:r>
            <a:r>
              <a:rPr lang="en-US" dirty="0" smtClean="0"/>
              <a:t>approach</a:t>
            </a:r>
          </a:p>
          <a:p>
            <a:pPr lvl="1"/>
            <a:r>
              <a:rPr lang="en-US" i="1" dirty="0" smtClean="0"/>
              <a:t>Pros</a:t>
            </a:r>
            <a:endParaRPr lang="en-US" dirty="0"/>
          </a:p>
          <a:p>
            <a:pPr lvl="2"/>
            <a:r>
              <a:rPr lang="en-US" dirty="0" smtClean="0"/>
              <a:t>Relax </a:t>
            </a:r>
            <a:r>
              <a:rPr lang="en-US" dirty="0"/>
              <a:t>on “strong assumption”</a:t>
            </a:r>
          </a:p>
          <a:p>
            <a:pPr lvl="2"/>
            <a:r>
              <a:rPr lang="en-US" dirty="0"/>
              <a:t>Customized gene set is allowed</a:t>
            </a:r>
          </a:p>
          <a:p>
            <a:pPr lvl="1"/>
            <a:r>
              <a:rPr lang="en-US" i="1" dirty="0"/>
              <a:t>Cons </a:t>
            </a:r>
          </a:p>
          <a:p>
            <a:pPr lvl="2"/>
            <a:r>
              <a:rPr lang="en-US" dirty="0"/>
              <a:t>Computationally intensive </a:t>
            </a:r>
          </a:p>
          <a:p>
            <a:pPr lvl="2"/>
            <a:r>
              <a:rPr lang="en-US" dirty="0"/>
              <a:t>Some concerns on the statistical power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9067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universe matters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28600" y="1447800"/>
            <a:ext cx="8610600" cy="685799"/>
          </a:xfrm>
        </p:spPr>
        <p:txBody>
          <a:bodyPr>
            <a:normAutofit/>
          </a:bodyPr>
          <a:lstStyle/>
          <a:p>
            <a:r>
              <a:rPr lang="en-US" dirty="0" smtClean="0"/>
              <a:t>It is important to choose the universe correctly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8918767"/>
              </p:ext>
            </p:extLst>
          </p:nvPr>
        </p:nvGraphicFramePr>
        <p:xfrm>
          <a:off x="1143000" y="2660349"/>
          <a:ext cx="6096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/>
                <a:gridCol w="1524000"/>
                <a:gridCol w="1524000"/>
                <a:gridCol w="1524000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DEGs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Non-DEGs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Total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In GO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Not in GO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390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3570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3960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Total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3600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4000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818104" y="2127736"/>
            <a:ext cx="4185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Case 1: universe is all genes in the </a:t>
            </a:r>
            <a:r>
              <a:rPr lang="en-US" dirty="0" smtClean="0"/>
              <a:t>genome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8564003"/>
              </p:ext>
            </p:extLst>
          </p:nvPr>
        </p:nvGraphicFramePr>
        <p:xfrm>
          <a:off x="1143000" y="5000736"/>
          <a:ext cx="6096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/>
                <a:gridCol w="1524000"/>
                <a:gridCol w="1524000"/>
                <a:gridCol w="1524000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DEGs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Non-DEGs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Total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In GO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Not in GO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390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570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960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Total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1000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829826" y="4514216"/>
            <a:ext cx="4066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Case </a:t>
            </a:r>
            <a:r>
              <a:rPr lang="en-US" dirty="0" smtClean="0"/>
              <a:t>2: </a:t>
            </a:r>
            <a:r>
              <a:rPr lang="en-US" dirty="0"/>
              <a:t>universe is </a:t>
            </a:r>
            <a:r>
              <a:rPr lang="en-US" dirty="0" smtClean="0"/>
              <a:t>only expressed genes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589104" y="4158734"/>
            <a:ext cx="947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p</a:t>
            </a:r>
            <a:r>
              <a:rPr lang="en-US" dirty="0" smtClean="0"/>
              <a:t>=0.049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601368" y="6491232"/>
            <a:ext cx="1061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p</a:t>
            </a:r>
            <a:r>
              <a:rPr lang="en-US" dirty="0" smtClean="0"/>
              <a:t>=0.0048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6114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Sets are overlapped</a:t>
            </a:r>
            <a:endParaRPr lang="en-US" dirty="0"/>
          </a:p>
        </p:txBody>
      </p:sp>
      <p:sp>
        <p:nvSpPr>
          <p:cNvPr id="3" name="Oval 2"/>
          <p:cNvSpPr/>
          <p:nvPr/>
        </p:nvSpPr>
        <p:spPr>
          <a:xfrm>
            <a:off x="1619459" y="2219429"/>
            <a:ext cx="4953000" cy="29718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3597310" y="2219429"/>
            <a:ext cx="4953000" cy="2971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4883500" y="2981849"/>
            <a:ext cx="457200" cy="304800"/>
          </a:xfrm>
          <a:prstGeom prst="ellipse">
            <a:avLst/>
          </a:prstGeom>
          <a:solidFill>
            <a:srgbClr val="FF00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5173226" y="4206910"/>
            <a:ext cx="457200" cy="304800"/>
          </a:xfrm>
          <a:prstGeom prst="ellipse">
            <a:avLst/>
          </a:prstGeom>
          <a:solidFill>
            <a:srgbClr val="FF00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4447233" y="4080049"/>
            <a:ext cx="457200" cy="304800"/>
          </a:xfrm>
          <a:prstGeom prst="ellipse">
            <a:avLst/>
          </a:prstGeom>
          <a:solidFill>
            <a:srgbClr val="FF00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5381729" y="2797627"/>
            <a:ext cx="457200" cy="304800"/>
          </a:xfrm>
          <a:prstGeom prst="ellipse">
            <a:avLst/>
          </a:prstGeom>
          <a:solidFill>
            <a:srgbClr val="FF00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381919" y="3560046"/>
            <a:ext cx="457200" cy="304800"/>
          </a:xfrm>
          <a:prstGeom prst="ellipse">
            <a:avLst/>
          </a:prstGeom>
          <a:solidFill>
            <a:srgbClr val="FF00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4162530" y="2999433"/>
            <a:ext cx="457200" cy="304800"/>
          </a:xfrm>
          <a:prstGeom prst="ellipse">
            <a:avLst/>
          </a:prstGeom>
          <a:solidFill>
            <a:srgbClr val="FF00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2196402" y="3140107"/>
            <a:ext cx="457200" cy="304800"/>
          </a:xfrm>
          <a:prstGeom prst="ellipse">
            <a:avLst/>
          </a:prstGeom>
          <a:solidFill>
            <a:srgbClr val="FF00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3000270" y="2861268"/>
            <a:ext cx="457200" cy="304800"/>
          </a:xfrm>
          <a:prstGeom prst="ellipse">
            <a:avLst/>
          </a:prstGeom>
          <a:solidFill>
            <a:srgbClr val="FF00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6940062" y="2970125"/>
            <a:ext cx="457200" cy="304800"/>
          </a:xfrm>
          <a:prstGeom prst="ellipse">
            <a:avLst/>
          </a:prstGeom>
          <a:solidFill>
            <a:srgbClr val="FF00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2893088" y="3962818"/>
            <a:ext cx="457200" cy="304800"/>
          </a:xfrm>
          <a:prstGeom prst="ellipse">
            <a:avLst/>
          </a:prstGeom>
          <a:solidFill>
            <a:srgbClr val="FF00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5153129" y="3485100"/>
            <a:ext cx="457200" cy="304800"/>
          </a:xfrm>
          <a:prstGeom prst="ellipse">
            <a:avLst/>
          </a:prstGeom>
          <a:solidFill>
            <a:srgbClr val="00B05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2362200" y="4343400"/>
            <a:ext cx="457200" cy="304800"/>
          </a:xfrm>
          <a:prstGeom prst="ellipse">
            <a:avLst/>
          </a:prstGeom>
          <a:solidFill>
            <a:srgbClr val="00B05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6923315" y="4114800"/>
            <a:ext cx="457200" cy="304800"/>
          </a:xfrm>
          <a:prstGeom prst="ellipse">
            <a:avLst/>
          </a:prstGeom>
          <a:solidFill>
            <a:srgbClr val="00B05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7239000" y="3543300"/>
            <a:ext cx="457200" cy="304800"/>
          </a:xfrm>
          <a:prstGeom prst="ellipse">
            <a:avLst/>
          </a:prstGeom>
          <a:solidFill>
            <a:srgbClr val="00B05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6067529" y="2492827"/>
            <a:ext cx="457200" cy="304800"/>
          </a:xfrm>
          <a:prstGeom prst="ellipse">
            <a:avLst/>
          </a:prstGeom>
          <a:solidFill>
            <a:srgbClr val="00B05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6451878" y="4648200"/>
            <a:ext cx="457200" cy="304800"/>
          </a:xfrm>
          <a:prstGeom prst="ellipse">
            <a:avLst/>
          </a:prstGeom>
          <a:solidFill>
            <a:srgbClr val="00B05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3140110" y="1651697"/>
            <a:ext cx="457200" cy="304800"/>
          </a:xfrm>
          <a:prstGeom prst="ellipse">
            <a:avLst/>
          </a:prstGeom>
          <a:solidFill>
            <a:srgbClr val="00B05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6263471" y="1651697"/>
            <a:ext cx="457200" cy="304800"/>
          </a:xfrm>
          <a:prstGeom prst="ellipse">
            <a:avLst/>
          </a:prstGeom>
          <a:solidFill>
            <a:srgbClr val="00B05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1739202" y="2177141"/>
            <a:ext cx="457200" cy="304800"/>
          </a:xfrm>
          <a:prstGeom prst="ellipse">
            <a:avLst/>
          </a:prstGeom>
          <a:solidFill>
            <a:srgbClr val="00B05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7848600" y="1956497"/>
            <a:ext cx="457200" cy="304800"/>
          </a:xfrm>
          <a:prstGeom prst="ellipse">
            <a:avLst/>
          </a:prstGeom>
          <a:solidFill>
            <a:srgbClr val="00B05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1127090" y="4648200"/>
            <a:ext cx="457200" cy="304800"/>
          </a:xfrm>
          <a:prstGeom prst="ellipse">
            <a:avLst/>
          </a:prstGeom>
          <a:solidFill>
            <a:srgbClr val="00B05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8488345" y="4802275"/>
            <a:ext cx="457200" cy="304800"/>
          </a:xfrm>
          <a:prstGeom prst="ellipse">
            <a:avLst/>
          </a:prstGeom>
          <a:solidFill>
            <a:srgbClr val="00B05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7397262" y="5243565"/>
            <a:ext cx="457200" cy="304800"/>
          </a:xfrm>
          <a:prstGeom prst="ellipse">
            <a:avLst/>
          </a:prstGeom>
          <a:solidFill>
            <a:srgbClr val="00B05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3227195" y="4390711"/>
            <a:ext cx="4523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A</a:t>
            </a:r>
            <a:endParaRPr lang="en-US" sz="3600" dirty="0"/>
          </a:p>
        </p:txBody>
      </p:sp>
      <p:sp>
        <p:nvSpPr>
          <p:cNvPr id="34" name="TextBox 33"/>
          <p:cNvSpPr txBox="1"/>
          <p:nvPr/>
        </p:nvSpPr>
        <p:spPr>
          <a:xfrm>
            <a:off x="5838929" y="4430067"/>
            <a:ext cx="4523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B</a:t>
            </a:r>
            <a:endParaRPr lang="en-US" sz="3600" dirty="0"/>
          </a:p>
        </p:txBody>
      </p:sp>
      <p:sp>
        <p:nvSpPr>
          <p:cNvPr id="35" name="Oval 34"/>
          <p:cNvSpPr/>
          <p:nvPr/>
        </p:nvSpPr>
        <p:spPr>
          <a:xfrm>
            <a:off x="3748035" y="2399039"/>
            <a:ext cx="457200" cy="304800"/>
          </a:xfrm>
          <a:prstGeom prst="ellipse">
            <a:avLst/>
          </a:prstGeom>
          <a:solidFill>
            <a:srgbClr val="FF00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2133600" y="3653413"/>
            <a:ext cx="457200" cy="304800"/>
          </a:xfrm>
          <a:prstGeom prst="ellipse">
            <a:avLst/>
          </a:prstGeom>
          <a:solidFill>
            <a:srgbClr val="FF00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2861268" y="3403459"/>
            <a:ext cx="457200" cy="304800"/>
          </a:xfrm>
          <a:prstGeom prst="ellipse">
            <a:avLst/>
          </a:prstGeom>
          <a:solidFill>
            <a:srgbClr val="FF00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8686800" y="3848100"/>
            <a:ext cx="457200" cy="304800"/>
          </a:xfrm>
          <a:prstGeom prst="ellipse">
            <a:avLst/>
          </a:prstGeom>
          <a:solidFill>
            <a:srgbClr val="FF00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1126253" y="2999433"/>
            <a:ext cx="457200" cy="304800"/>
          </a:xfrm>
          <a:prstGeom prst="ellipse">
            <a:avLst/>
          </a:prstGeom>
          <a:solidFill>
            <a:srgbClr val="FF00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>
            <a:off x="1854023" y="5753910"/>
            <a:ext cx="5186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Set B is enriched only because of it overlap with set 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3277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Text Box 1"/>
          <p:cNvSpPr txBox="1">
            <a:spLocks noChangeArrowheads="1"/>
          </p:cNvSpPr>
          <p:nvPr/>
        </p:nvSpPr>
        <p:spPr bwMode="auto">
          <a:xfrm>
            <a:off x="325440" y="381640"/>
            <a:ext cx="849312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itchFamily="18" charset="0"/>
                <a:ea typeface="msgothic" charset="0"/>
                <a:cs typeface="msgothic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itchFamily="18" charset="0"/>
                <a:ea typeface="msgothic" charset="0"/>
                <a:cs typeface="msgothic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itchFamily="18" charset="0"/>
                <a:ea typeface="msgothic" charset="0"/>
                <a:cs typeface="msgothic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itchFamily="18" charset="0"/>
                <a:ea typeface="msgothic" charset="0"/>
                <a:cs typeface="msgothic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itchFamily="18" charset="0"/>
                <a:ea typeface="msgothic" charset="0"/>
                <a:cs typeface="msgothic" charset="0"/>
              </a:defRPr>
            </a:lvl5pPr>
            <a:lvl6pPr marL="15367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itchFamily="18" charset="0"/>
                <a:ea typeface="msgothic" charset="0"/>
                <a:cs typeface="msgothic" charset="0"/>
              </a:defRPr>
            </a:lvl6pPr>
            <a:lvl7pPr marL="19939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itchFamily="18" charset="0"/>
                <a:ea typeface="msgothic" charset="0"/>
                <a:cs typeface="msgothic" charset="0"/>
              </a:defRPr>
            </a:lvl7pPr>
            <a:lvl8pPr marL="24511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itchFamily="18" charset="0"/>
                <a:ea typeface="msgothic" charset="0"/>
                <a:cs typeface="msgothic" charset="0"/>
              </a:defRPr>
            </a:lvl8pPr>
            <a:lvl9pPr marL="29083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itchFamily="18" charset="0"/>
                <a:ea typeface="msgothic" charset="0"/>
                <a:cs typeface="msgothic" charset="0"/>
              </a:defRPr>
            </a:lvl9pPr>
          </a:lstStyle>
          <a:p>
            <a:pPr algn="ctr"/>
            <a:r>
              <a:rPr lang="en-GB" sz="1500" b="1">
                <a:latin typeface="Arial" charset="0"/>
              </a:rPr>
              <a:t>The subgraph induced by the 10 most significant GO terms identified by a current state-of-the-art method for scoring GO terms for enrichment. 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7520" y="6283380"/>
            <a:ext cx="2534400" cy="5054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2" name="Group 1"/>
          <p:cNvGrpSpPr/>
          <p:nvPr/>
        </p:nvGrpSpPr>
        <p:grpSpPr>
          <a:xfrm>
            <a:off x="313507" y="1039591"/>
            <a:ext cx="5533920" cy="5224869"/>
            <a:chOff x="1807200" y="979303"/>
            <a:chExt cx="5533920" cy="5224869"/>
          </a:xfrm>
        </p:grpSpPr>
        <p:pic>
          <p:nvPicPr>
            <p:cNvPr id="3075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07200" y="979303"/>
              <a:ext cx="5533920" cy="48936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FFFF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3076" name="Text Box 4"/>
            <p:cNvSpPr txBox="1">
              <a:spLocks noChangeArrowheads="1"/>
            </p:cNvSpPr>
            <p:nvPr/>
          </p:nvSpPr>
          <p:spPr bwMode="auto">
            <a:xfrm>
              <a:off x="1807201" y="5972308"/>
              <a:ext cx="3918240" cy="2318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FFFF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>
              <a:lvl1pPr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</a:tabLst>
                <a:defRPr sz="2400">
                  <a:solidFill>
                    <a:srgbClr val="000000"/>
                  </a:solidFill>
                  <a:latin typeface="Times New Roman" pitchFamily="18" charset="0"/>
                  <a:ea typeface="msgothic" charset="0"/>
                  <a:cs typeface="msgothic" charset="0"/>
                </a:defRPr>
              </a:lvl1pPr>
              <a:lvl2pPr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</a:tabLst>
                <a:defRPr sz="2400">
                  <a:solidFill>
                    <a:srgbClr val="000000"/>
                  </a:solidFill>
                  <a:latin typeface="Times New Roman" pitchFamily="18" charset="0"/>
                  <a:ea typeface="msgothic" charset="0"/>
                  <a:cs typeface="msgothic" charset="0"/>
                </a:defRPr>
              </a:lvl2pPr>
              <a:lvl3pPr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</a:tabLst>
                <a:defRPr sz="2400">
                  <a:solidFill>
                    <a:srgbClr val="000000"/>
                  </a:solidFill>
                  <a:latin typeface="Times New Roman" pitchFamily="18" charset="0"/>
                  <a:ea typeface="msgothic" charset="0"/>
                  <a:cs typeface="msgothic" charset="0"/>
                </a:defRPr>
              </a:lvl3pPr>
              <a:lvl4pPr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</a:tabLst>
                <a:defRPr sz="2400">
                  <a:solidFill>
                    <a:srgbClr val="000000"/>
                  </a:solidFill>
                  <a:latin typeface="Times New Roman" pitchFamily="18" charset="0"/>
                  <a:ea typeface="msgothic" charset="0"/>
                  <a:cs typeface="msgothic" charset="0"/>
                </a:defRPr>
              </a:lvl4pPr>
              <a:lvl5pPr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</a:tabLst>
                <a:defRPr sz="2400">
                  <a:solidFill>
                    <a:srgbClr val="000000"/>
                  </a:solidFill>
                  <a:latin typeface="Times New Roman" pitchFamily="18" charset="0"/>
                  <a:ea typeface="msgothic" charset="0"/>
                  <a:cs typeface="msgothic" charset="0"/>
                </a:defRPr>
              </a:lvl5pPr>
              <a:lvl6pPr marL="1536700" indent="-2159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pitchFamily="2" charset="2"/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</a:tabLst>
                <a:defRPr sz="2400">
                  <a:solidFill>
                    <a:srgbClr val="000000"/>
                  </a:solidFill>
                  <a:latin typeface="Times New Roman" pitchFamily="18" charset="0"/>
                  <a:ea typeface="msgothic" charset="0"/>
                  <a:cs typeface="msgothic" charset="0"/>
                </a:defRPr>
              </a:lvl6pPr>
              <a:lvl7pPr marL="1993900" indent="-2159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pitchFamily="2" charset="2"/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</a:tabLst>
                <a:defRPr sz="2400">
                  <a:solidFill>
                    <a:srgbClr val="000000"/>
                  </a:solidFill>
                  <a:latin typeface="Times New Roman" pitchFamily="18" charset="0"/>
                  <a:ea typeface="msgothic" charset="0"/>
                  <a:cs typeface="msgothic" charset="0"/>
                </a:defRPr>
              </a:lvl7pPr>
              <a:lvl8pPr marL="2451100" indent="-2159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pitchFamily="2" charset="2"/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</a:tabLst>
                <a:defRPr sz="2400">
                  <a:solidFill>
                    <a:srgbClr val="000000"/>
                  </a:solidFill>
                  <a:latin typeface="Times New Roman" pitchFamily="18" charset="0"/>
                  <a:ea typeface="msgothic" charset="0"/>
                  <a:cs typeface="msgothic" charset="0"/>
                </a:defRPr>
              </a:lvl8pPr>
              <a:lvl9pPr marL="2908300" indent="-2159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pitchFamily="2" charset="2"/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</a:tabLst>
                <a:defRPr sz="2400">
                  <a:solidFill>
                    <a:srgbClr val="000000"/>
                  </a:solidFill>
                  <a:latin typeface="Times New Roman" pitchFamily="18" charset="0"/>
                  <a:ea typeface="msgothic" charset="0"/>
                  <a:cs typeface="msgothic" charset="0"/>
                </a:defRPr>
              </a:lvl9pPr>
            </a:lstStyle>
            <a:p>
              <a:r>
                <a:rPr lang="en-GB" sz="1100" b="1">
                  <a:latin typeface="Arial" charset="0"/>
                </a:rPr>
                <a:t>Alexa A et al. Bioinformatics 2006;22:1600-1607</a:t>
              </a:r>
            </a:p>
          </p:txBody>
        </p:sp>
      </p:grpSp>
      <p:sp>
        <p:nvSpPr>
          <p:cNvPr id="3077" name="Text Box 5"/>
          <p:cNvSpPr txBox="1">
            <a:spLocks noChangeArrowheads="1"/>
          </p:cNvSpPr>
          <p:nvPr/>
        </p:nvSpPr>
        <p:spPr bwMode="auto">
          <a:xfrm>
            <a:off x="97920" y="6450438"/>
            <a:ext cx="4930560" cy="3470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85725" indent="-85725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400">
                <a:solidFill>
                  <a:srgbClr val="000000"/>
                </a:solidFill>
                <a:latin typeface="Times New Roman" pitchFamily="18" charset="0"/>
                <a:ea typeface="msgothic" charset="0"/>
                <a:cs typeface="msgothic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400">
                <a:solidFill>
                  <a:srgbClr val="000000"/>
                </a:solidFill>
                <a:latin typeface="Times New Roman" pitchFamily="18" charset="0"/>
                <a:ea typeface="msgothic" charset="0"/>
                <a:cs typeface="msgothic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400">
                <a:solidFill>
                  <a:srgbClr val="000000"/>
                </a:solidFill>
                <a:latin typeface="Times New Roman" pitchFamily="18" charset="0"/>
                <a:ea typeface="msgothic" charset="0"/>
                <a:cs typeface="msgothic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400">
                <a:solidFill>
                  <a:srgbClr val="000000"/>
                </a:solidFill>
                <a:latin typeface="Times New Roman" pitchFamily="18" charset="0"/>
                <a:ea typeface="msgothic" charset="0"/>
                <a:cs typeface="msgothic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400">
                <a:solidFill>
                  <a:srgbClr val="000000"/>
                </a:solidFill>
                <a:latin typeface="Times New Roman" pitchFamily="18" charset="0"/>
                <a:ea typeface="msgothic" charset="0"/>
                <a:cs typeface="msgothic" charset="0"/>
              </a:defRPr>
            </a:lvl5pPr>
            <a:lvl6pPr marL="15367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400">
                <a:solidFill>
                  <a:srgbClr val="000000"/>
                </a:solidFill>
                <a:latin typeface="Times New Roman" pitchFamily="18" charset="0"/>
                <a:ea typeface="msgothic" charset="0"/>
                <a:cs typeface="msgothic" charset="0"/>
              </a:defRPr>
            </a:lvl6pPr>
            <a:lvl7pPr marL="19939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400">
                <a:solidFill>
                  <a:srgbClr val="000000"/>
                </a:solidFill>
                <a:latin typeface="Times New Roman" pitchFamily="18" charset="0"/>
                <a:ea typeface="msgothic" charset="0"/>
                <a:cs typeface="msgothic" charset="0"/>
              </a:defRPr>
            </a:lvl7pPr>
            <a:lvl8pPr marL="24511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400">
                <a:solidFill>
                  <a:srgbClr val="000000"/>
                </a:solidFill>
                <a:latin typeface="Times New Roman" pitchFamily="18" charset="0"/>
                <a:ea typeface="msgothic" charset="0"/>
                <a:cs typeface="msgothic" charset="0"/>
              </a:defRPr>
            </a:lvl8pPr>
            <a:lvl9pPr marL="29083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400">
                <a:solidFill>
                  <a:srgbClr val="000000"/>
                </a:solidFill>
                <a:latin typeface="Times New Roman" pitchFamily="18" charset="0"/>
                <a:ea typeface="msgothic" charset="0"/>
                <a:cs typeface="msgothic" charset="0"/>
              </a:defRPr>
            </a:lvl9pPr>
          </a:lstStyle>
          <a:p>
            <a:r>
              <a:rPr lang="en-GB" sz="900">
                <a:latin typeface="Arial" charset="0"/>
              </a:rPr>
              <a:t>© The Author 2006. Published by Oxford University Press. All rights reserved. For Permissions, please email: journals.permissions@oxfordjournals.org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647844" y="1524000"/>
            <a:ext cx="3600858" cy="46935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US" b="1" dirty="0" err="1" smtClean="0"/>
              <a:t>TopGO’s</a:t>
            </a:r>
            <a:r>
              <a:rPr lang="en-US" b="1" dirty="0" smtClean="0"/>
              <a:t> elimination algorithm</a:t>
            </a:r>
          </a:p>
          <a:p>
            <a:r>
              <a:rPr lang="en-US" dirty="0"/>
              <a:t> </a:t>
            </a:r>
            <a:r>
              <a:rPr lang="en-US" dirty="0" smtClean="0"/>
              <a:t>  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sz="1400" dirty="0"/>
              <a:t> </a:t>
            </a:r>
            <a:r>
              <a:rPr lang="en-US" sz="1400" dirty="0" smtClean="0"/>
              <a:t>   Test the leaf sets first. If significant, </a:t>
            </a:r>
          </a:p>
          <a:p>
            <a:r>
              <a:rPr lang="en-US" sz="1400" dirty="0"/>
              <a:t> </a:t>
            </a:r>
            <a:r>
              <a:rPr lang="en-US" sz="1400" dirty="0" smtClean="0"/>
              <a:t>          remove its “genes” before testing its</a:t>
            </a:r>
          </a:p>
          <a:p>
            <a:r>
              <a:rPr lang="en-US" sz="1400" dirty="0"/>
              <a:t> </a:t>
            </a:r>
            <a:r>
              <a:rPr lang="en-US" sz="1400" dirty="0" smtClean="0"/>
              <a:t>          ancestor sets</a:t>
            </a:r>
          </a:p>
          <a:p>
            <a:endParaRPr lang="en-US" sz="1400" dirty="0" smtClean="0"/>
          </a:p>
          <a:p>
            <a:pPr marL="285750" indent="-285750">
              <a:buFont typeface="Wingdings" pitchFamily="2" charset="2"/>
              <a:buChar char="q"/>
            </a:pPr>
            <a:r>
              <a:rPr lang="en-US" b="1" dirty="0" err="1" smtClean="0"/>
              <a:t>TopGO’s</a:t>
            </a:r>
            <a:r>
              <a:rPr lang="en-US" b="1" dirty="0" smtClean="0"/>
              <a:t> weight algorithm</a:t>
            </a:r>
          </a:p>
          <a:p>
            <a:pPr marL="285750" indent="-285750">
              <a:lnSpc>
                <a:spcPct val="125000"/>
              </a:lnSpc>
              <a:buFont typeface="Wingdings" pitchFamily="2" charset="2"/>
              <a:buChar char="§"/>
            </a:pPr>
            <a:r>
              <a:rPr lang="en-US" sz="1400" dirty="0" smtClean="0"/>
              <a:t>The </a:t>
            </a:r>
            <a:r>
              <a:rPr lang="en-US" sz="1400" dirty="0"/>
              <a:t>genes are weighted by their relevance </a:t>
            </a:r>
            <a:endParaRPr lang="en-US" sz="1400" dirty="0" smtClean="0"/>
          </a:p>
          <a:p>
            <a:pPr>
              <a:lnSpc>
                <a:spcPct val="125000"/>
              </a:lnSpc>
            </a:pPr>
            <a:r>
              <a:rPr lang="en-US" sz="1400" dirty="0" smtClean="0"/>
              <a:t>       in </a:t>
            </a:r>
            <a:r>
              <a:rPr lang="en-US" sz="1400" dirty="0"/>
              <a:t>the significant nodes.</a:t>
            </a:r>
          </a:p>
          <a:p>
            <a:pPr marL="285750" indent="-285750">
              <a:lnSpc>
                <a:spcPct val="125000"/>
              </a:lnSpc>
              <a:buFont typeface="Wingdings" pitchFamily="2" charset="2"/>
              <a:buChar char="§"/>
            </a:pPr>
            <a:r>
              <a:rPr lang="en-US" sz="1400" dirty="0" smtClean="0"/>
              <a:t>The </a:t>
            </a:r>
            <a:r>
              <a:rPr lang="en-US" sz="1400" dirty="0"/>
              <a:t>enrichment score of a parent (gene </a:t>
            </a:r>
            <a:endParaRPr lang="en-US" sz="1400" dirty="0" smtClean="0"/>
          </a:p>
          <a:p>
            <a:pPr>
              <a:lnSpc>
                <a:spcPct val="125000"/>
              </a:lnSpc>
            </a:pPr>
            <a:r>
              <a:rPr lang="en-US" sz="1400" dirty="0" smtClean="0"/>
              <a:t>        node </a:t>
            </a:r>
            <a:r>
              <a:rPr lang="en-US" sz="1400" dirty="0"/>
              <a:t>u) is compared with the scores </a:t>
            </a:r>
            <a:r>
              <a:rPr lang="en-US" sz="1400" dirty="0" smtClean="0"/>
              <a:t>of</a:t>
            </a:r>
          </a:p>
          <a:p>
            <a:pPr>
              <a:lnSpc>
                <a:spcPct val="125000"/>
              </a:lnSpc>
            </a:pPr>
            <a:r>
              <a:rPr lang="en-US" sz="1400" dirty="0"/>
              <a:t> </a:t>
            </a:r>
            <a:r>
              <a:rPr lang="en-US" sz="1400" dirty="0" smtClean="0"/>
              <a:t>       its </a:t>
            </a:r>
            <a:r>
              <a:rPr lang="en-US" sz="1400" dirty="0"/>
              <a:t>children.</a:t>
            </a:r>
          </a:p>
          <a:p>
            <a:pPr marL="285750" indent="-285750">
              <a:lnSpc>
                <a:spcPct val="125000"/>
              </a:lnSpc>
              <a:buFont typeface="Wingdings" pitchFamily="2" charset="2"/>
              <a:buChar char="§"/>
            </a:pPr>
            <a:r>
              <a:rPr lang="en-US" sz="1400" dirty="0" smtClean="0"/>
              <a:t> Children </a:t>
            </a:r>
            <a:r>
              <a:rPr lang="en-US" sz="1400" dirty="0"/>
              <a:t>with a better score than u </a:t>
            </a:r>
            <a:endParaRPr lang="en-US" sz="1400" dirty="0" smtClean="0"/>
          </a:p>
          <a:p>
            <a:pPr>
              <a:lnSpc>
                <a:spcPct val="125000"/>
              </a:lnSpc>
            </a:pPr>
            <a:r>
              <a:rPr lang="en-US" sz="1400" dirty="0"/>
              <a:t> </a:t>
            </a:r>
            <a:r>
              <a:rPr lang="en-US" sz="1400" dirty="0" smtClean="0"/>
              <a:t>       represent </a:t>
            </a:r>
            <a:r>
              <a:rPr lang="en-US" sz="1400" dirty="0"/>
              <a:t>the interesting genes better.  </a:t>
            </a:r>
            <a:endParaRPr lang="en-US" sz="1400" dirty="0" smtClean="0"/>
          </a:p>
          <a:p>
            <a:pPr>
              <a:lnSpc>
                <a:spcPct val="125000"/>
              </a:lnSpc>
            </a:pPr>
            <a:r>
              <a:rPr lang="en-US" sz="1400" dirty="0" smtClean="0"/>
              <a:t>        Therefore</a:t>
            </a:r>
            <a:r>
              <a:rPr lang="en-US" sz="1400" dirty="0"/>
              <a:t>, their significance is increased</a:t>
            </a:r>
          </a:p>
          <a:p>
            <a:pPr marL="285750" indent="-285750">
              <a:lnSpc>
                <a:spcPct val="125000"/>
              </a:lnSpc>
              <a:buFont typeface="Wingdings" pitchFamily="2" charset="2"/>
              <a:buChar char="§"/>
            </a:pPr>
            <a:r>
              <a:rPr lang="en-US" sz="1400" dirty="0" smtClean="0"/>
              <a:t> Children </a:t>
            </a:r>
            <a:r>
              <a:rPr lang="en-US" sz="1400" dirty="0"/>
              <a:t>with a lower score than u have </a:t>
            </a:r>
          </a:p>
          <a:p>
            <a:pPr>
              <a:lnSpc>
                <a:spcPct val="125000"/>
              </a:lnSpc>
            </a:pPr>
            <a:r>
              <a:rPr lang="en-US" sz="1400" dirty="0" smtClean="0"/>
              <a:t>        their </a:t>
            </a:r>
            <a:r>
              <a:rPr lang="en-US" sz="1400" dirty="0"/>
              <a:t>significance reduced.</a:t>
            </a:r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30651065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0" name="Picture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1936899"/>
            <a:ext cx="5577888" cy="4037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3251" name="TextBox 11"/>
          <p:cNvSpPr txBox="1">
            <a:spLocks noChangeArrowheads="1"/>
          </p:cNvSpPr>
          <p:nvPr/>
        </p:nvSpPr>
        <p:spPr bwMode="auto">
          <a:xfrm>
            <a:off x="347332" y="1535668"/>
            <a:ext cx="84582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b="1" dirty="0" smtClean="0">
                <a:solidFill>
                  <a:srgbClr val="000000"/>
                </a:solidFill>
              </a:rPr>
              <a:t>Open web browser and navigate to</a:t>
            </a:r>
            <a:r>
              <a:rPr lang="en-US" dirty="0" smtClean="0">
                <a:solidFill>
                  <a:srgbClr val="000000"/>
                </a:solidFill>
              </a:rPr>
              <a:t>: http://omicslab.genetics.ac.cn/GOEAST/</a:t>
            </a:r>
          </a:p>
        </p:txBody>
      </p:sp>
      <p:sp>
        <p:nvSpPr>
          <p:cNvPr id="4" name="Left Arrow 3"/>
          <p:cNvSpPr/>
          <p:nvPr/>
        </p:nvSpPr>
        <p:spPr>
          <a:xfrm rot="19405587">
            <a:off x="5448300" y="3024188"/>
            <a:ext cx="533400" cy="304800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53253" name="TextBox 4"/>
          <p:cNvSpPr txBox="1">
            <a:spLocks noChangeArrowheads="1"/>
          </p:cNvSpPr>
          <p:nvPr/>
        </p:nvSpPr>
        <p:spPr bwMode="auto">
          <a:xfrm>
            <a:off x="3852532" y="6172200"/>
            <a:ext cx="49530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b="1" dirty="0" smtClean="0">
                <a:solidFill>
                  <a:srgbClr val="000000"/>
                </a:solidFill>
              </a:rPr>
              <a:t>At the header tool bar, click on Tutorial</a:t>
            </a:r>
            <a:endParaRPr lang="en-US" dirty="0" smtClean="0">
              <a:solidFill>
                <a:srgbClr val="0000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GOEAST – modification incorporated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2527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Text Box 1"/>
          <p:cNvSpPr txBox="1">
            <a:spLocks noChangeArrowheads="1"/>
          </p:cNvSpPr>
          <p:nvPr/>
        </p:nvSpPr>
        <p:spPr bwMode="auto">
          <a:xfrm>
            <a:off x="325440" y="381640"/>
            <a:ext cx="849312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5pPr>
            <a:lvl6pPr marL="15367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6pPr>
            <a:lvl7pPr marL="19939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7pPr>
            <a:lvl8pPr marL="24511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8pPr>
            <a:lvl9pPr marL="29083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9pPr>
          </a:lstStyle>
          <a:p>
            <a:pPr algn="ctr"/>
            <a:r>
              <a:rPr lang="en-GB" sz="1500" b="1">
                <a:latin typeface="Arial" charset="0"/>
              </a:rPr>
              <a:t>Comparison of performances of RSF, random-set, Fisher’s exact test, GSEA, GSA and Pwayrfsurvival using simulated expression data. 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7520" y="6283380"/>
            <a:ext cx="2534400" cy="5054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60" y="979303"/>
            <a:ext cx="7509600" cy="48936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076" name="Text Box 4"/>
          <p:cNvSpPr txBox="1">
            <a:spLocks noChangeArrowheads="1"/>
          </p:cNvSpPr>
          <p:nvPr/>
        </p:nvSpPr>
        <p:spPr bwMode="auto">
          <a:xfrm>
            <a:off x="819361" y="5972308"/>
            <a:ext cx="3918240" cy="2318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5pPr>
            <a:lvl6pPr marL="15367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6pPr>
            <a:lvl7pPr marL="19939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7pPr>
            <a:lvl8pPr marL="24511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8pPr>
            <a:lvl9pPr marL="29083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9pPr>
          </a:lstStyle>
          <a:p>
            <a:r>
              <a:rPr lang="en-GB" sz="1100" b="1">
                <a:latin typeface="Arial" charset="0"/>
              </a:rPr>
              <a:t>Chen X , and Ishwaran H Bioinformatics 2013;29:99-105</a:t>
            </a:r>
          </a:p>
        </p:txBody>
      </p:sp>
      <p:sp>
        <p:nvSpPr>
          <p:cNvPr id="3077" name="Text Box 5"/>
          <p:cNvSpPr txBox="1">
            <a:spLocks noChangeArrowheads="1"/>
          </p:cNvSpPr>
          <p:nvPr/>
        </p:nvSpPr>
        <p:spPr bwMode="auto">
          <a:xfrm>
            <a:off x="97920" y="6450438"/>
            <a:ext cx="4930560" cy="3470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85725" indent="-85725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5pPr>
            <a:lvl6pPr marL="15367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6pPr>
            <a:lvl7pPr marL="19939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7pPr>
            <a:lvl8pPr marL="24511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8pPr>
            <a:lvl9pPr marL="29083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9pPr>
          </a:lstStyle>
          <a:p>
            <a:r>
              <a:rPr lang="en-GB" sz="900">
                <a:latin typeface="Arial" charset="0"/>
              </a:rPr>
              <a:t>© The Author(s) 2012. Published by Oxford University Press. All rights reserved. For Permissions, please e-mail: journals.permissions@oup.com</a:t>
            </a:r>
          </a:p>
        </p:txBody>
      </p:sp>
    </p:spTree>
    <p:extLst>
      <p:ext uri="{BB962C8B-B14F-4D97-AF65-F5344CB8AC3E}">
        <p14:creationId xmlns:p14="http://schemas.microsoft.com/office/powerpoint/2010/main" val="317979194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 sets (e.g. function driven)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Genes (sets) have something in common</a:t>
            </a:r>
          </a:p>
          <a:p>
            <a:pPr lvl="1"/>
            <a:r>
              <a:rPr lang="en-US" dirty="0"/>
              <a:t>On the same cytogenetic band</a:t>
            </a:r>
          </a:p>
          <a:p>
            <a:pPr lvl="1"/>
            <a:r>
              <a:rPr lang="en-US" dirty="0"/>
              <a:t>Coding for proteins that are part of the same cellular component</a:t>
            </a:r>
          </a:p>
          <a:p>
            <a:pPr lvl="1"/>
            <a:r>
              <a:rPr lang="en-US" dirty="0" smtClean="0"/>
              <a:t>Can be part of the same biochemical pathway</a:t>
            </a:r>
          </a:p>
          <a:p>
            <a:pPr lvl="1"/>
            <a:r>
              <a:rPr lang="en-US" dirty="0" smtClean="0"/>
              <a:t>Co-expressed under certain conditions</a:t>
            </a:r>
          </a:p>
          <a:p>
            <a:pPr lvl="1"/>
            <a:r>
              <a:rPr lang="en-US" dirty="0" smtClean="0"/>
              <a:t>Putative targets of the same regulatory factor</a:t>
            </a:r>
          </a:p>
          <a:p>
            <a:pPr lvl="1"/>
            <a:r>
              <a:rPr lang="en-US" dirty="0" smtClean="0"/>
              <a:t>….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1689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5933" y="-1774"/>
            <a:ext cx="9172730" cy="6858782"/>
            <a:chOff x="5933" y="-1774"/>
            <a:chExt cx="9172730" cy="6858782"/>
          </a:xfrm>
        </p:grpSpPr>
        <p:grpSp>
          <p:nvGrpSpPr>
            <p:cNvPr id="2" name="Group 1"/>
            <p:cNvGrpSpPr/>
            <p:nvPr/>
          </p:nvGrpSpPr>
          <p:grpSpPr>
            <a:xfrm>
              <a:off x="16941" y="-1774"/>
              <a:ext cx="9161722" cy="6858782"/>
              <a:chOff x="-10633" y="-1774"/>
              <a:chExt cx="9161722" cy="6858782"/>
            </a:xfrm>
          </p:grpSpPr>
          <p:pic>
            <p:nvPicPr>
              <p:cNvPr id="5122" name="Picture 2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5316" y="2406336"/>
                <a:ext cx="9149316" cy="443748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grpSp>
            <p:nvGrpSpPr>
              <p:cNvPr id="11" name="Group 10"/>
              <p:cNvGrpSpPr/>
              <p:nvPr/>
            </p:nvGrpSpPr>
            <p:grpSpPr>
              <a:xfrm>
                <a:off x="-10633" y="-1774"/>
                <a:ext cx="9161722" cy="3096819"/>
                <a:chOff x="-10633" y="-1774"/>
                <a:chExt cx="9161722" cy="3096819"/>
              </a:xfrm>
            </p:grpSpPr>
            <p:pic>
              <p:nvPicPr>
                <p:cNvPr id="12" name="Picture 2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632" y="23035"/>
                  <a:ext cx="4343399" cy="119733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13" name="Picture 3"/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-10633" y="1129989"/>
                  <a:ext cx="9144000" cy="92926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14" name="Picture 2"/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436089" y="-1774"/>
                  <a:ext cx="5714999" cy="9144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15" name="Picture 3"/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-10633" y="2066345"/>
                  <a:ext cx="2238375" cy="10287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16" name="Picture 4"/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227742" y="2066345"/>
                  <a:ext cx="1222338" cy="10287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17" name="Picture 5"/>
                <p:cNvPicPr>
                  <a:picLocks noChangeAspect="1" noChangeArrowheads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436089" y="2066344"/>
                  <a:ext cx="5715000" cy="99708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grpSp>
          <p:pic>
            <p:nvPicPr>
              <p:cNvPr id="18" name="Picture 6"/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94935" y="5894629"/>
                <a:ext cx="1295400" cy="86677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5123" name="Picture 3"/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91238" y="4612674"/>
                <a:ext cx="3038475" cy="12192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5124" name="Picture 4"/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471" y="5791200"/>
                <a:ext cx="1666875" cy="58102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5125" name="Picture 5"/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75928" y="6142633"/>
                <a:ext cx="1333500" cy="71437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pic>
          <p:nvPicPr>
            <p:cNvPr id="4098" name="Picture 2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54028" y="3196478"/>
              <a:ext cx="1866900" cy="6762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099" name="Picture 3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30303" y="3805517"/>
              <a:ext cx="1190625" cy="2952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100" name="Picture 4"/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4651" y="4121074"/>
              <a:ext cx="952500" cy="2476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" name="Picture 2" descr="http://jaspar.genereg.net/html/TEMPLATES//jasparlogo_beta5.png"/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3" y="3583187"/>
              <a:ext cx="2185836" cy="14765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286337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69" y="487330"/>
            <a:ext cx="9067800" cy="5943600"/>
          </a:xfrm>
        </p:spPr>
        <p:txBody>
          <a:bodyPr>
            <a:normAutofit fontScale="77500" lnSpcReduction="20000"/>
          </a:bodyPr>
          <a:lstStyle/>
          <a:p>
            <a:r>
              <a:rPr lang="en-US" dirty="0">
                <a:hlinkClick r:id="rId2"/>
              </a:rPr>
              <a:t>http://www-stat.stanford.edu/~tibs/GSA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www.netsci.org/Resources/Software/Bioinform/pathwayanalysis.html</a:t>
            </a:r>
            <a:endParaRPr lang="en-US" dirty="0" smtClean="0"/>
          </a:p>
          <a:p>
            <a:r>
              <a:rPr lang="en-US" dirty="0">
                <a:hlinkClick r:id="rId4"/>
              </a:rPr>
              <a:t>http://</a:t>
            </a:r>
            <a:r>
              <a:rPr lang="en-US" dirty="0" smtClean="0">
                <a:hlinkClick r:id="rId4"/>
              </a:rPr>
              <a:t>www.broadinstitute.org/gsea/index.jsp</a:t>
            </a:r>
            <a:endParaRPr lang="en-US" dirty="0" smtClean="0"/>
          </a:p>
          <a:p>
            <a:r>
              <a:rPr lang="en-US" dirty="0">
                <a:hlinkClick r:id="rId5"/>
              </a:rPr>
              <a:t>http://david.abcc.ncifcrf.gov</a:t>
            </a:r>
            <a:r>
              <a:rPr lang="en-US" dirty="0" smtClean="0">
                <a:hlinkClick r:id="rId5"/>
              </a:rPr>
              <a:t>/</a:t>
            </a:r>
            <a:endParaRPr lang="en-US" dirty="0" smtClean="0"/>
          </a:p>
          <a:p>
            <a:r>
              <a:rPr lang="en-US" dirty="0">
                <a:hlinkClick r:id="rId6"/>
              </a:rPr>
              <a:t>http://www.biocarta.com</a:t>
            </a:r>
            <a:r>
              <a:rPr lang="en-US" dirty="0" smtClean="0">
                <a:hlinkClick r:id="rId6"/>
              </a:rPr>
              <a:t>/</a:t>
            </a:r>
            <a:endParaRPr lang="en-US" dirty="0" smtClean="0"/>
          </a:p>
          <a:p>
            <a:r>
              <a:rPr lang="en-US" dirty="0">
                <a:hlinkClick r:id="rId7"/>
              </a:rPr>
              <a:t>http://web.expasy.org/pathways</a:t>
            </a:r>
            <a:r>
              <a:rPr lang="en-US" dirty="0" smtClean="0">
                <a:hlinkClick r:id="rId7"/>
              </a:rPr>
              <a:t>/</a:t>
            </a:r>
            <a:endParaRPr lang="en-US" dirty="0" smtClean="0"/>
          </a:p>
          <a:p>
            <a:r>
              <a:rPr lang="en-US" dirty="0">
                <a:hlinkClick r:id="rId8"/>
              </a:rPr>
              <a:t>http://www.genmapp.org</a:t>
            </a:r>
            <a:r>
              <a:rPr lang="en-US" dirty="0" smtClean="0">
                <a:hlinkClick r:id="rId8"/>
              </a:rPr>
              <a:t>/</a:t>
            </a:r>
            <a:endParaRPr lang="en-US" dirty="0" smtClean="0"/>
          </a:p>
          <a:p>
            <a:r>
              <a:rPr lang="en-US" dirty="0">
                <a:hlinkClick r:id="rId9"/>
              </a:rPr>
              <a:t>http://www.genome.jp/kegg</a:t>
            </a:r>
            <a:r>
              <a:rPr lang="en-US" dirty="0" smtClean="0">
                <a:hlinkClick r:id="rId9"/>
              </a:rPr>
              <a:t>/</a:t>
            </a:r>
            <a:endParaRPr lang="en-US" dirty="0" smtClean="0"/>
          </a:p>
          <a:p>
            <a:r>
              <a:rPr lang="en-US" dirty="0">
                <a:hlinkClick r:id="rId10"/>
              </a:rPr>
              <a:t>http://www.ingenuity.com</a:t>
            </a:r>
            <a:r>
              <a:rPr lang="en-US" dirty="0" smtClean="0">
                <a:hlinkClick r:id="rId10"/>
              </a:rPr>
              <a:t>/</a:t>
            </a:r>
            <a:endParaRPr lang="en-US" dirty="0" smtClean="0"/>
          </a:p>
          <a:p>
            <a:r>
              <a:rPr lang="en-US" dirty="0">
                <a:hlinkClick r:id="rId11"/>
              </a:rPr>
              <a:t>http://</a:t>
            </a:r>
            <a:r>
              <a:rPr lang="en-US" dirty="0" smtClean="0">
                <a:hlinkClick r:id="rId11"/>
              </a:rPr>
              <a:t>www.genego.com/metacore.php</a:t>
            </a:r>
            <a:endParaRPr lang="en-US" dirty="0" smtClean="0"/>
          </a:p>
          <a:p>
            <a:r>
              <a:rPr lang="en-US" dirty="0">
                <a:hlinkClick r:id="rId12"/>
              </a:rPr>
              <a:t>http://www.geneontology.org</a:t>
            </a:r>
            <a:r>
              <a:rPr lang="en-US" dirty="0" smtClean="0">
                <a:hlinkClick r:id="rId12"/>
              </a:rPr>
              <a:t>/</a:t>
            </a:r>
            <a:endParaRPr lang="en-US" dirty="0" smtClean="0"/>
          </a:p>
          <a:p>
            <a:r>
              <a:rPr lang="en-US" i="1" dirty="0" smtClean="0">
                <a:hlinkClick r:id="rId13"/>
              </a:rPr>
              <a:t>http://omicslab.genetics.ac.cn/</a:t>
            </a:r>
            <a:r>
              <a:rPr lang="en-US" b="1" i="1" dirty="0" smtClean="0">
                <a:hlinkClick r:id="rId13"/>
              </a:rPr>
              <a:t>GOEAST</a:t>
            </a:r>
            <a:r>
              <a:rPr lang="en-US" i="1" dirty="0" smtClean="0">
                <a:hlinkClick r:id="rId13"/>
              </a:rPr>
              <a:t>/tutorial.php</a:t>
            </a:r>
            <a:endParaRPr lang="en-US" i="1" dirty="0" smtClean="0"/>
          </a:p>
          <a:p>
            <a:pPr marL="342900" lvl="1" indent="-342900">
              <a:buFont typeface="Arial" pitchFamily="34" charset="0"/>
              <a:buChar char="•"/>
            </a:pPr>
            <a:r>
              <a:rPr lang="en-US" i="1" dirty="0">
                <a:hlinkClick r:id="rId14"/>
              </a:rPr>
              <a:t>http://</a:t>
            </a:r>
            <a:r>
              <a:rPr lang="en-US" i="1" dirty="0" smtClean="0">
                <a:hlinkClick r:id="rId14"/>
              </a:rPr>
              <a:t>expressome.kobic.re.kr/GAzer/document.jsp</a:t>
            </a:r>
            <a:endParaRPr lang="en-US" i="1" dirty="0" smtClean="0"/>
          </a:p>
          <a:p>
            <a:pPr marL="342900" lvl="1" indent="-342900">
              <a:buFont typeface="Arial" pitchFamily="34" charset="0"/>
              <a:buChar char="•"/>
            </a:pPr>
            <a:r>
              <a:rPr lang="en-US" i="1" dirty="0">
                <a:hlinkClick r:id="rId15"/>
              </a:rPr>
              <a:t>http://</a:t>
            </a:r>
            <a:r>
              <a:rPr lang="en-US" i="1" dirty="0" smtClean="0">
                <a:hlinkClick r:id="rId15"/>
              </a:rPr>
              <a:t>www.biobase-international.com/products</a:t>
            </a:r>
            <a:r>
              <a:rPr lang="en-US" i="1" dirty="0" smtClean="0"/>
              <a:t> </a:t>
            </a:r>
          </a:p>
          <a:p>
            <a:pPr marL="342900" lvl="1" indent="-342900">
              <a:buFont typeface="Arial" pitchFamily="34" charset="0"/>
              <a:buChar char="•"/>
            </a:pPr>
            <a:r>
              <a:rPr lang="en-US" i="1" dirty="0">
                <a:hlinkClick r:id="rId16"/>
              </a:rPr>
              <a:t>http://jaspar.genereg.net</a:t>
            </a:r>
            <a:r>
              <a:rPr lang="en-US" i="1" dirty="0" smtClean="0">
                <a:hlinkClick r:id="rId16"/>
              </a:rPr>
              <a:t>/</a:t>
            </a:r>
            <a:endParaRPr lang="en-US" i="1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6298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Pathway analysis 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Two major statistics approaches</a:t>
            </a:r>
          </a:p>
          <a:p>
            <a:pPr lvl="1"/>
            <a:r>
              <a:rPr lang="en-US" dirty="0" smtClean="0"/>
              <a:t>Parametric vs. non-</a:t>
            </a:r>
            <a:r>
              <a:rPr lang="en-US" dirty="0" err="1" smtClean="0"/>
              <a:t>parametrics</a:t>
            </a:r>
            <a:endParaRPr lang="en-US" dirty="0" smtClean="0"/>
          </a:p>
          <a:p>
            <a:r>
              <a:rPr lang="en-US" dirty="0" smtClean="0"/>
              <a:t>Three major databases</a:t>
            </a:r>
          </a:p>
          <a:p>
            <a:pPr lvl="1"/>
            <a:r>
              <a:rPr lang="en-US" dirty="0" smtClean="0"/>
              <a:t>Gene Ontology</a:t>
            </a:r>
          </a:p>
          <a:p>
            <a:pPr lvl="1"/>
            <a:r>
              <a:rPr lang="en-US" dirty="0" smtClean="0"/>
              <a:t>KEGG</a:t>
            </a:r>
          </a:p>
          <a:p>
            <a:pPr lvl="1"/>
            <a:r>
              <a:rPr lang="en-US" dirty="0" err="1" smtClean="0"/>
              <a:t>Transfac</a:t>
            </a:r>
            <a:r>
              <a:rPr lang="en-US" dirty="0" smtClean="0"/>
              <a:t> &amp; </a:t>
            </a:r>
            <a:r>
              <a:rPr lang="en-US" dirty="0" err="1" smtClean="0"/>
              <a:t>transpath</a:t>
            </a:r>
            <a:endParaRPr lang="en-US" dirty="0" smtClean="0"/>
          </a:p>
          <a:p>
            <a:r>
              <a:rPr lang="en-US" dirty="0" smtClean="0"/>
              <a:t>A few popular applications </a:t>
            </a:r>
          </a:p>
          <a:p>
            <a:pPr lvl="1"/>
            <a:r>
              <a:rPr lang="en-US" dirty="0" smtClean="0"/>
              <a:t>DAVID (free online)</a:t>
            </a:r>
          </a:p>
          <a:p>
            <a:pPr lvl="1"/>
            <a:r>
              <a:rPr lang="en-US" dirty="0" smtClean="0"/>
              <a:t>GSEA (online and desktop java application)</a:t>
            </a:r>
          </a:p>
          <a:p>
            <a:pPr lvl="1"/>
            <a:r>
              <a:rPr lang="en-US" dirty="0" smtClean="0"/>
              <a:t>GSA (R –package)</a:t>
            </a:r>
          </a:p>
          <a:p>
            <a:pPr lvl="1"/>
            <a:r>
              <a:rPr lang="en-US" dirty="0" smtClean="0"/>
              <a:t>Ingenuity Pathway Analysis (licensed based)</a:t>
            </a:r>
          </a:p>
          <a:p>
            <a:pPr lvl="1"/>
            <a:r>
              <a:rPr lang="en-US" dirty="0" err="1" smtClean="0"/>
              <a:t>Biobase</a:t>
            </a:r>
            <a:r>
              <a:rPr lang="en-US" dirty="0" smtClean="0"/>
              <a:t>/JASPER (license based)</a:t>
            </a:r>
          </a:p>
          <a:p>
            <a:pPr lvl="1"/>
            <a:r>
              <a:rPr lang="en-US" dirty="0" err="1" smtClean="0"/>
              <a:t>GeneGO</a:t>
            </a:r>
            <a:r>
              <a:rPr lang="en-US" dirty="0" smtClean="0"/>
              <a:t> (license based)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519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 Ontology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09600" indent="-609600"/>
            <a:r>
              <a:rPr lang="en-US" sz="2000" b="1" dirty="0"/>
              <a:t>Gene Ontology (GO)</a:t>
            </a:r>
            <a:r>
              <a:rPr lang="en-US" sz="2000" dirty="0"/>
              <a:t> Consortium was established in 1998 to developed </a:t>
            </a:r>
            <a:r>
              <a:rPr lang="en-US" sz="2000" u="sng" dirty="0"/>
              <a:t>shared, structured vocabulary (an ontology)</a:t>
            </a:r>
            <a:r>
              <a:rPr lang="en-US" sz="2000" dirty="0"/>
              <a:t> for the annotation of molecular characteristics across different organisms.</a:t>
            </a:r>
          </a:p>
          <a:p>
            <a:pPr marL="990600" lvl="1" indent="-533400"/>
            <a:r>
              <a:rPr lang="en-US" sz="2000" dirty="0"/>
              <a:t>a collaborative effort to address the need for consistent descriptions of gene and gene products in different databases</a:t>
            </a:r>
          </a:p>
          <a:p>
            <a:pPr marL="990600" lvl="1" indent="-533400"/>
            <a:r>
              <a:rPr lang="en-US" sz="2000" dirty="0"/>
              <a:t>Original members of the consortium: SGD, </a:t>
            </a:r>
            <a:r>
              <a:rPr lang="en-US" sz="2000" dirty="0" err="1"/>
              <a:t>FlyBase</a:t>
            </a:r>
            <a:r>
              <a:rPr lang="en-US" sz="2000" dirty="0"/>
              <a:t> and MGD</a:t>
            </a:r>
          </a:p>
          <a:p>
            <a:pPr marL="609600" indent="-609600"/>
            <a:r>
              <a:rPr lang="en-US" sz="2000" dirty="0"/>
              <a:t>Two primary purposes for an ontology:</a:t>
            </a:r>
          </a:p>
          <a:p>
            <a:pPr marL="990600" lvl="1" indent="-533400">
              <a:buFontTx/>
              <a:buAutoNum type="arabicPeriod"/>
            </a:pPr>
            <a:r>
              <a:rPr lang="en-US" sz="2000" dirty="0"/>
              <a:t>to facilitate communication between people and organizations</a:t>
            </a:r>
          </a:p>
          <a:p>
            <a:pPr marL="990600" lvl="1" indent="-533400">
              <a:buFontTx/>
              <a:buAutoNum type="arabicPeriod"/>
            </a:pPr>
            <a:r>
              <a:rPr lang="en-US" sz="2000" dirty="0"/>
              <a:t>to improve upon the interoperability between systems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8888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 structure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458200" cy="2438399"/>
          </a:xfrm>
        </p:spPr>
        <p:txBody>
          <a:bodyPr/>
          <a:lstStyle/>
          <a:p>
            <a:pPr>
              <a:lnSpc>
                <a:spcPct val="90000"/>
              </a:lnSpc>
              <a:spcAft>
                <a:spcPct val="50000"/>
              </a:spcAft>
            </a:pPr>
            <a:r>
              <a:rPr lang="en-US" sz="2000" dirty="0"/>
              <a:t>The ontologies are structured vocabularies in the form of directed acyclic graphs (DAGs)</a:t>
            </a:r>
          </a:p>
          <a:p>
            <a:pPr>
              <a:lnSpc>
                <a:spcPct val="90000"/>
              </a:lnSpc>
              <a:spcAft>
                <a:spcPct val="50000"/>
              </a:spcAft>
            </a:pPr>
            <a:r>
              <a:rPr lang="en-US" sz="2000" dirty="0"/>
              <a:t>The DAG represents a network (not a tree) in which each term may be a child of one or more than one parent  </a:t>
            </a:r>
          </a:p>
          <a:p>
            <a:pPr>
              <a:lnSpc>
                <a:spcPct val="90000"/>
              </a:lnSpc>
              <a:spcAft>
                <a:spcPct val="50000"/>
              </a:spcAft>
            </a:pPr>
            <a:r>
              <a:rPr lang="en-US" sz="2000" dirty="0"/>
              <a:t>The relationships of child to parent can be of the “is a” type or the “part of” type</a:t>
            </a:r>
          </a:p>
          <a:p>
            <a:endParaRPr lang="en-US" dirty="0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4191000"/>
            <a:ext cx="6477000" cy="173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89838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600" smtClean="0"/>
              <a:t>Ontologies within GO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  <a:spcAft>
                <a:spcPct val="50000"/>
              </a:spcAft>
            </a:pPr>
            <a:r>
              <a:rPr lang="en-US" sz="2800" dirty="0" smtClean="0">
                <a:solidFill>
                  <a:srgbClr val="FF3300"/>
                </a:solidFill>
              </a:rPr>
              <a:t>molecular function</a:t>
            </a:r>
            <a:r>
              <a:rPr lang="en-US" sz="2800" dirty="0" smtClean="0"/>
              <a:t> describing activities, such as catalytic or binding activities, at the molecular level</a:t>
            </a:r>
          </a:p>
          <a:p>
            <a:pPr eaLnBrk="1" hangingPunct="1">
              <a:lnSpc>
                <a:spcPct val="80000"/>
              </a:lnSpc>
              <a:spcAft>
                <a:spcPct val="50000"/>
              </a:spcAft>
            </a:pPr>
            <a:r>
              <a:rPr lang="en-US" sz="2800" dirty="0" smtClean="0">
                <a:solidFill>
                  <a:srgbClr val="FF3300"/>
                </a:solidFill>
              </a:rPr>
              <a:t>biological process</a:t>
            </a:r>
            <a:r>
              <a:rPr lang="en-US" sz="2800" dirty="0" smtClean="0"/>
              <a:t> referring to a biological objective to which the gene product contributes</a:t>
            </a:r>
          </a:p>
          <a:p>
            <a:pPr eaLnBrk="1" hangingPunct="1">
              <a:lnSpc>
                <a:spcPct val="80000"/>
              </a:lnSpc>
              <a:spcAft>
                <a:spcPct val="50000"/>
              </a:spcAft>
            </a:pPr>
            <a:r>
              <a:rPr lang="en-US" sz="2800" dirty="0" smtClean="0">
                <a:solidFill>
                  <a:srgbClr val="FF3300"/>
                </a:solidFill>
              </a:rPr>
              <a:t>cellular component</a:t>
            </a:r>
            <a:r>
              <a:rPr lang="en-US" sz="2800" dirty="0" smtClean="0"/>
              <a:t> referring to the place in the cell (i.e. the location) where a gene product is found</a:t>
            </a:r>
          </a:p>
        </p:txBody>
      </p:sp>
    </p:spTree>
    <p:extLst>
      <p:ext uri="{BB962C8B-B14F-4D97-AF65-F5344CB8AC3E}">
        <p14:creationId xmlns:p14="http://schemas.microsoft.com/office/powerpoint/2010/main" val="895597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14715</TotalTime>
  <Words>2714</Words>
  <Application>Microsoft Office PowerPoint</Application>
  <PresentationFormat>On-screen Show (4:3)</PresentationFormat>
  <Paragraphs>396</Paragraphs>
  <Slides>62</Slides>
  <Notes>12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4" baseType="lpstr">
      <vt:lpstr>Office Theme</vt:lpstr>
      <vt:lpstr>Equation</vt:lpstr>
      <vt:lpstr>Pathway analysis</vt:lpstr>
      <vt:lpstr>The Road to Pathway Analysis</vt:lpstr>
      <vt:lpstr>Outline of the pathway analysis</vt:lpstr>
      <vt:lpstr>What do we mean by pathway?</vt:lpstr>
      <vt:lpstr>The oxidative phosphorylation </vt:lpstr>
      <vt:lpstr>Gene sets (e.g. function driven)</vt:lpstr>
      <vt:lpstr>Gene Ontology</vt:lpstr>
      <vt:lpstr>GO structure</vt:lpstr>
      <vt:lpstr>Ontologies within GO</vt:lpstr>
      <vt:lpstr>PowerPoint Presentation</vt:lpstr>
      <vt:lpstr>PowerPoint Presentation</vt:lpstr>
      <vt:lpstr>PowerPoint Presentation</vt:lpstr>
      <vt:lpstr>KEGG: Kyoto Encyclopedia of Genes and Genomes</vt:lpstr>
      <vt:lpstr>PowerPoint Presentation</vt:lpstr>
      <vt:lpstr>Transfac and Transpath databases --Signaling Pathways</vt:lpstr>
      <vt:lpstr>More on gene set collections</vt:lpstr>
      <vt:lpstr>A parametric approach</vt:lpstr>
      <vt:lpstr>Hypergeometric Distribution</vt:lpstr>
      <vt:lpstr>Hypergeometric distribution</vt:lpstr>
      <vt:lpstr>Rationale (an analogy)</vt:lpstr>
      <vt:lpstr>Hypergeometric Distribution/Test in the context of gene expression</vt:lpstr>
      <vt:lpstr>Pathway analysis</vt:lpstr>
      <vt:lpstr>Fisher’s Exact Test (FET) --right-tailed test</vt:lpstr>
      <vt:lpstr>Statistical Inference Recap</vt:lpstr>
      <vt:lpstr>Statistical Inference Recap</vt:lpstr>
      <vt:lpstr>Define your own “gene set” --miRs vs. their targets</vt:lpstr>
      <vt:lpstr>A parametric approach</vt:lpstr>
      <vt:lpstr>Ingenuity Pathway Analysis (IPA)  --Knowledgebase </vt:lpstr>
      <vt:lpstr>IPA Enrichment Analysis</vt:lpstr>
      <vt:lpstr>PowerPoint Presentation</vt:lpstr>
      <vt:lpstr>PowerPoint Presentation</vt:lpstr>
      <vt:lpstr>Three upstream regulators </vt:lpstr>
      <vt:lpstr>PowerPoint Presentation</vt:lpstr>
      <vt:lpstr>Comparison with Nrf2 KD – 24 hrs</vt:lpstr>
      <vt:lpstr>Parametric approach summary</vt:lpstr>
      <vt:lpstr>A non-parametric approach</vt:lpstr>
      <vt:lpstr>Gene set enrichment analysis (GSEA)</vt:lpstr>
      <vt:lpstr>PowerPoint Presentation</vt:lpstr>
      <vt:lpstr>Improved KS statistics tests</vt:lpstr>
      <vt:lpstr>PowerPoint Presentation</vt:lpstr>
      <vt:lpstr>GSEA web-portal </vt:lpstr>
      <vt:lpstr>Now, it is your turn</vt:lpstr>
      <vt:lpstr>Ingenuity Pathway Analysis</vt:lpstr>
      <vt:lpstr>Sharing a project </vt:lpstr>
      <vt:lpstr>Bio function associated -- IPA</vt:lpstr>
      <vt:lpstr>Other pathways (IPA – cont.)</vt:lpstr>
      <vt:lpstr>Lipid metabolism, endocrine system development and function</vt:lpstr>
      <vt:lpstr>PowerPoint Presentation</vt:lpstr>
      <vt:lpstr>PowerPoint Presentation</vt:lpstr>
      <vt:lpstr>PowerPoint Presentation</vt:lpstr>
      <vt:lpstr>PowerPoint Presentation</vt:lpstr>
      <vt:lpstr>Lipid metabolism enriched -- GSEA</vt:lpstr>
      <vt:lpstr>Genes involved (GSEA – cont.)</vt:lpstr>
      <vt:lpstr>Some caveat in pathway analysis </vt:lpstr>
      <vt:lpstr>The universe matters</vt:lpstr>
      <vt:lpstr>Sets are overlapped</vt:lpstr>
      <vt:lpstr>PowerPoint Presentation</vt:lpstr>
      <vt:lpstr>GOEAST – modification incorporated </vt:lpstr>
      <vt:lpstr>PowerPoint Presentation</vt:lpstr>
      <vt:lpstr>PowerPoint Presentation</vt:lpstr>
      <vt:lpstr>PowerPoint Presentation</vt:lpstr>
      <vt:lpstr>Pathway analysis summary</vt:lpstr>
    </vt:vector>
  </TitlesOfParts>
  <Company>NIEHS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Pathway analysis</dc:title>
  <dc:creator>sysprep</dc:creator>
  <cp:lastModifiedBy>sysprep</cp:lastModifiedBy>
  <cp:revision>335</cp:revision>
  <cp:lastPrinted>2013-02-25T22:48:11Z</cp:lastPrinted>
  <dcterms:created xsi:type="dcterms:W3CDTF">2012-06-14T15:06:52Z</dcterms:created>
  <dcterms:modified xsi:type="dcterms:W3CDTF">2015-02-03T21:28:51Z</dcterms:modified>
</cp:coreProperties>
</file>